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8" r:id="rId14"/>
    <p:sldId id="270" r:id="rId15"/>
    <p:sldId id="271" r:id="rId16"/>
    <p:sldId id="273" r:id="rId17"/>
    <p:sldId id="274" r:id="rId18"/>
    <p:sldId id="275" r:id="rId19"/>
    <p:sldId id="276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5" d="100"/>
          <a:sy n="55" d="100"/>
        </p:scale>
        <p:origin x="-2394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1.gif"/><Relationship Id="rId4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3.jpeg"/><Relationship Id="rId7" Type="http://schemas.openxmlformats.org/officeDocument/2006/relationships/image" Target="../media/image40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4.gif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4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33.jpeg"/><Relationship Id="rId7" Type="http://schemas.openxmlformats.org/officeDocument/2006/relationships/image" Target="../media/image47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46.png"/><Relationship Id="rId4" Type="http://schemas.openxmlformats.org/officeDocument/2006/relationships/image" Target="../media/image3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34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3.jpeg"/><Relationship Id="rId7" Type="http://schemas.openxmlformats.org/officeDocument/2006/relationships/image" Target="../media/image5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34.gif"/><Relationship Id="rId9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869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Lucida Sans Unicode" pitchFamily="34" charset="0"/>
                <a:cs typeface="Lucida Sans Unicode" pitchFamily="34" charset="0"/>
              </a:rPr>
              <a:t>           </a:t>
            </a:r>
            <a:r>
              <a:rPr lang="ru-RU" dirty="0" err="1" smtClean="0">
                <a:latin typeface="Lucida Sans Unicode" pitchFamily="34" charset="0"/>
                <a:cs typeface="Lucida Sans Unicode" pitchFamily="34" charset="0"/>
              </a:rPr>
              <a:t>ооапапаваа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        </a:t>
            </a:r>
            <a:r>
              <a:rPr lang="en-US" dirty="0" smtClean="0"/>
              <a:t>              </a:t>
            </a:r>
            <a:endParaRPr lang="ru-RU" dirty="0"/>
          </a:p>
        </p:txBody>
      </p:sp>
      <p:sp>
        <p:nvSpPr>
          <p:cNvPr id="4" name="Горизонтальный свиток 3"/>
          <p:cNvSpPr>
            <a:spLocks noChangeAspect="1"/>
          </p:cNvSpPr>
          <p:nvPr/>
        </p:nvSpPr>
        <p:spPr>
          <a:xfrm>
            <a:off x="857192" y="428587"/>
            <a:ext cx="7220059" cy="579109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 smtClean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Права ребёнка в новом веке</a:t>
            </a:r>
          </a:p>
          <a:p>
            <a:pPr algn="ctr"/>
            <a:endParaRPr lang="ru-RU" dirty="0" smtClean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МАОУ </a:t>
            </a:r>
            <a:r>
              <a:rPr lang="ru-RU" dirty="0" err="1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Абатская</a:t>
            </a:r>
            <a:r>
              <a:rPr lang="ru-RU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 СОШ № 1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учитель начальных классов </a:t>
            </a:r>
          </a:p>
          <a:p>
            <a:pPr algn="ctr"/>
            <a:r>
              <a:rPr lang="ru-RU" dirty="0" err="1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Крейда</a:t>
            </a:r>
            <a:r>
              <a:rPr lang="ru-RU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 Ольга Владимировна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2019г.</a:t>
            </a:r>
            <a:endParaRPr lang="ru-RU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1554481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3554" name="Picture 2" descr="http://old-mosk.cap.ru/Content2018/news/201807/20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571876"/>
          </a:xfrm>
          <a:prstGeom prst="rect">
            <a:avLst/>
          </a:prstGeom>
          <a:noFill/>
        </p:spPr>
      </p:pic>
      <p:pic>
        <p:nvPicPr>
          <p:cNvPr id="23556" name="Picture 4" descr="https://cf.ppt-online.org/files1/slide/v/vL5NWESY4TwhaJiUDtmofgnBceFkAVsrz9Kp6RZOQ/slide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13"/>
            <a:ext cx="9144000" cy="3357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00042"/>
            <a:ext cx="8229600" cy="11001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ds03.infourok.ru/uploads/ex/0d43/000193e2-e23dca7c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500042"/>
            <a:ext cx="8229600" cy="11001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ds04.infourok.ru/uploads/ex/1054/00062ad3-cb4c15f1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0"/>
            <a:ext cx="8229600" cy="1600200"/>
          </a:xfrm>
        </p:spPr>
        <p:txBody>
          <a:bodyPr/>
          <a:lstStyle/>
          <a:p>
            <a:endParaRPr lang="ru-RU"/>
          </a:p>
        </p:txBody>
      </p:sp>
      <p:sp>
        <p:nvSpPr>
          <p:cNvPr id="19458" name="AutoShape 2" descr="https://i.ytimg.com/vi/Ndw28Kr668k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https://i.ytimg.com/vi/Ndw28Kr668k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Кроме прав есть обязанности.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Обязанности – это определённый круг действий, безусловных для выполнения.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В Конституции Российской Федерации  записаны не только права, но и обязанности  граждан России.</a:t>
            </a:r>
            <a:endParaRPr lang="en-US" sz="3600" dirty="0" smtClean="0">
              <a:solidFill>
                <a:schemeClr val="bg1"/>
              </a:solidFill>
            </a:endParaRPr>
          </a:p>
          <a:p>
            <a:r>
              <a:rPr lang="ru-RU" sz="3600" dirty="0" smtClean="0">
                <a:solidFill>
                  <a:schemeClr val="bg1"/>
                </a:solidFill>
              </a:rPr>
              <a:t>Порядок – это единство прав и обязанностей.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Обязанности: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Соблюдение Конституции и законов.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80991933_K_R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2000240"/>
            <a:ext cx="5715000" cy="45720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flipV="1">
            <a:off x="457200" y="1554481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5362" name="Picture 2" descr="http://900igr.net/up/datas/243389/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572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4338" name="Picture 2" descr="https://myslide.ru/documents_2/f5652e3d26496c774adee7a23b16ca1b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8680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5. Сохранение природы и охрана окружающей среды.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paradise_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43108" y="2285992"/>
            <a:ext cx="4572032" cy="3286148"/>
          </a:xfrm>
        </p:spPr>
      </p:pic>
      <p:pic>
        <p:nvPicPr>
          <p:cNvPr id="5" name="Рисунок 4" descr="cvet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3571876"/>
            <a:ext cx="3500462" cy="3000396"/>
          </a:xfrm>
          <a:prstGeom prst="rect">
            <a:avLst/>
          </a:prstGeom>
        </p:spPr>
      </p:pic>
      <p:pic>
        <p:nvPicPr>
          <p:cNvPr id="7" name="Рисунок 6" descr="NT000165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500174"/>
            <a:ext cx="2857520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6.Защита Отечества и несение военной службы.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2012-02-17-23-05-22-sgvcbcjz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1428736"/>
            <a:ext cx="3500462" cy="2643205"/>
          </a:xfrm>
        </p:spPr>
      </p:pic>
      <p:pic>
        <p:nvPicPr>
          <p:cNvPr id="6" name="Рисунок 5" descr="0_24dc9_54e111ed_orig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57884" y="1571612"/>
            <a:ext cx="2643206" cy="4643470"/>
          </a:xfrm>
          <a:prstGeom prst="rect">
            <a:avLst/>
          </a:prstGeom>
        </p:spPr>
      </p:pic>
      <p:pic>
        <p:nvPicPr>
          <p:cNvPr id="8" name="Рисунок 7" descr="56591346D9B890DB5EF25DD7AE386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71736" y="3357562"/>
            <a:ext cx="3786214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Государственные символы</a:t>
            </a:r>
            <a:br>
              <a:rPr lang="ru-RU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России</a:t>
            </a:r>
            <a:br>
              <a:rPr lang="ru-RU" dirty="0" smtClean="0">
                <a:solidFill>
                  <a:srgbClr val="FF0000"/>
                </a:solidFill>
                <a:latin typeface="Impact" pitchFamily="34" charset="0"/>
              </a:rPr>
            </a:br>
            <a:endParaRPr lang="ru-RU" dirty="0">
              <a:solidFill>
                <a:srgbClr val="FF0000"/>
              </a:solidFill>
              <a:latin typeface="Impact" pitchFamily="34" charset="0"/>
            </a:endParaRPr>
          </a:p>
        </p:txBody>
      </p:sp>
      <p:pic>
        <p:nvPicPr>
          <p:cNvPr id="4" name="Содержимое 3" descr="simvoly_rossii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143240" y="3429000"/>
            <a:ext cx="3977640" cy="2983230"/>
          </a:xfrm>
        </p:spPr>
      </p:pic>
      <p:pic>
        <p:nvPicPr>
          <p:cNvPr id="8" name="Рисунок 7" descr="0_4daa4_50a5711f_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00892" y="1357298"/>
            <a:ext cx="1719682" cy="2726131"/>
          </a:xfrm>
          <a:prstGeom prst="rect">
            <a:avLst/>
          </a:prstGeom>
        </p:spPr>
      </p:pic>
      <p:pic>
        <p:nvPicPr>
          <p:cNvPr id="31746" name="Picture 2" descr="http://www.playcast.ru/uploads/2014/08/22/95868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3071802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салт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5888"/>
            <a:ext cx="47117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751388" y="-458788"/>
            <a:ext cx="4392612" cy="5184776"/>
          </a:xfrm>
        </p:spPr>
        <p:txBody>
          <a:bodyPr/>
          <a:lstStyle/>
          <a:p>
            <a:pPr eaLnBrk="1" hangingPunct="1"/>
            <a:r>
              <a:rPr lang="ru-RU" altLang="ru-RU" sz="7200" b="1" smtClean="0">
                <a:solidFill>
                  <a:srgbClr val="FF9900"/>
                </a:solidFill>
                <a:latin typeface="Academy" pitchFamily="2" charset="0"/>
              </a:rPr>
              <a:t>Сказка ложь, </a:t>
            </a:r>
            <a:br>
              <a:rPr lang="ru-RU" altLang="ru-RU" sz="7200" b="1" smtClean="0">
                <a:solidFill>
                  <a:srgbClr val="FF9900"/>
                </a:solidFill>
                <a:latin typeface="Academy" pitchFamily="2" charset="0"/>
              </a:rPr>
            </a:br>
            <a:r>
              <a:rPr lang="ru-RU" altLang="ru-RU" sz="7200" b="1" smtClean="0">
                <a:solidFill>
                  <a:srgbClr val="FF9900"/>
                </a:solidFill>
                <a:latin typeface="Academy" pitchFamily="2" charset="0"/>
              </a:rPr>
              <a:t>да в ней намёк!</a:t>
            </a:r>
          </a:p>
        </p:txBody>
      </p:sp>
      <p:pic>
        <p:nvPicPr>
          <p:cNvPr id="2052" name="Picture 5" descr="redlin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453188"/>
            <a:ext cx="8496300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теремок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7075" y="4122738"/>
            <a:ext cx="2066925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Фон006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143512"/>
            <a:ext cx="7921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4" descr="vosklic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5516563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 descr="redlin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 descr="гадкий утён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188913"/>
            <a:ext cx="67691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50825" y="5157788"/>
            <a:ext cx="79930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dirty="0">
                <a:latin typeface="Antiqua-Bold" pitchFamily="2" charset="0"/>
              </a:rPr>
              <a:t>- </a:t>
            </a: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Должны ли все герои иметь равные права  независимо от происхождения?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- Почему обитатели двора обижали утёнка?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- Поступают ли ребята твоего класса как обитатели двора?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9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4941888"/>
            <a:ext cx="6983412" cy="1655762"/>
          </a:xfrm>
          <a:noFill/>
        </p:spPr>
      </p:pic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125538"/>
            <a:ext cx="54006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755650" y="4868863"/>
            <a:ext cx="684053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Какое право нарушила ведьма: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 право на жизнь;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 право на владение имуществом;</a:t>
            </a:r>
          </a:p>
          <a:p>
            <a:pPr>
              <a:spcBef>
                <a:spcPct val="50000"/>
              </a:spcBef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-  право на получение образования?</a:t>
            </a:r>
          </a:p>
        </p:txBody>
      </p:sp>
      <p:pic>
        <p:nvPicPr>
          <p:cNvPr id="4102" name="Picture 8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5300663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9" descr="redline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0" descr="Alenushk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620713"/>
            <a:ext cx="374491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5229225"/>
            <a:ext cx="7991475" cy="1368425"/>
          </a:xfrm>
          <a:noFill/>
        </p:spPr>
      </p:pic>
      <p:pic>
        <p:nvPicPr>
          <p:cNvPr id="5124" name="Picture 6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300663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39750" y="5445125"/>
            <a:ext cx="75358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  <a:tabLst>
                <a:tab pos="1027113" algn="l"/>
                <a:tab pos="334327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Назовите героев сказок, права которых были нарушены?</a:t>
            </a:r>
          </a:p>
          <a:p>
            <a:pPr>
              <a:buFontTx/>
              <a:buChar char="•"/>
              <a:tabLst>
                <a:tab pos="1027113" algn="l"/>
                <a:tab pos="334327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Кто и какие права нарушил?</a:t>
            </a:r>
          </a:p>
        </p:txBody>
      </p:sp>
      <p:pic>
        <p:nvPicPr>
          <p:cNvPr id="512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33375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088" y="333375"/>
            <a:ext cx="3313112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2924175"/>
            <a:ext cx="33115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4" descr="zharptica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2924175"/>
            <a:ext cx="19192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48488" y="2924175"/>
            <a:ext cx="187166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7" name="Picture 3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5373688"/>
            <a:ext cx="7991475" cy="1223962"/>
          </a:xfrm>
          <a:noFill/>
        </p:spPr>
      </p:pic>
      <p:pic>
        <p:nvPicPr>
          <p:cNvPr id="6149" name="Picture 5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589588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611188" y="5589588"/>
            <a:ext cx="33919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buFontTx/>
              <a:buChar char="•"/>
              <a:tabLst>
                <a:tab pos="146050" algn="l"/>
              </a:tabLst>
            </a:pPr>
            <a:r>
              <a:rPr lang="ru-RU" altLang="ru-RU" sz="2400" dirty="0">
                <a:solidFill>
                  <a:schemeClr val="bg1"/>
                </a:solidFill>
                <a:latin typeface="Antiqua-Bold" pitchFamily="2" charset="0"/>
              </a:rPr>
              <a:t>Чья жизнь в опасности?</a:t>
            </a:r>
          </a:p>
          <a:p>
            <a:pPr algn="ctr">
              <a:buFontTx/>
              <a:buChar char="•"/>
              <a:tabLst>
                <a:tab pos="146050" algn="l"/>
              </a:tabLst>
            </a:pPr>
            <a:r>
              <a:rPr lang="ru-RU" altLang="ru-RU" sz="2400" dirty="0">
                <a:solidFill>
                  <a:schemeClr val="bg1"/>
                </a:solidFill>
                <a:latin typeface="Antiqua-Bold" pitchFamily="2" charset="0"/>
              </a:rPr>
              <a:t>Кто посягает на жизнь?</a:t>
            </a:r>
          </a:p>
        </p:txBody>
      </p:sp>
      <p:pic>
        <p:nvPicPr>
          <p:cNvPr id="615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60350"/>
            <a:ext cx="6769100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1" name="Picture 3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5373688"/>
            <a:ext cx="8713788" cy="1296987"/>
          </a:xfrm>
          <a:noFill/>
        </p:spPr>
      </p:pic>
      <p:pic>
        <p:nvPicPr>
          <p:cNvPr id="7173" name="Picture 5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8350" y="5876925"/>
            <a:ext cx="4333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79388" y="5546725"/>
            <a:ext cx="82645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Times New Roman" pitchFamily="18" charset="0"/>
              <a:buChar char="-"/>
              <a:tabLst>
                <a:tab pos="15240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Выберите право, нарушение которого изображено на рисунке.</a:t>
            </a:r>
          </a:p>
          <a:p>
            <a:pPr>
              <a:buFontTx/>
              <a:buChar char="•"/>
              <a:tabLst>
                <a:tab pos="15240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Кто нарушает это право?</a:t>
            </a:r>
          </a:p>
          <a:p>
            <a:pPr>
              <a:buFontTx/>
              <a:buChar char="•"/>
              <a:tabLst>
                <a:tab pos="15240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Кто защитил зайца и помог ему восстановить свои права? </a:t>
            </a:r>
          </a:p>
          <a:p>
            <a:pPr>
              <a:buFont typeface="Times New Roman" pitchFamily="18" charset="0"/>
              <a:buChar char="-"/>
              <a:tabLst>
                <a:tab pos="152400" algn="l"/>
              </a:tabLst>
            </a:pPr>
            <a:endParaRPr lang="ru-RU" altLang="ru-RU" sz="2000" dirty="0">
              <a:latin typeface="Antiqua-Bold" pitchFamily="2" charset="0"/>
            </a:endParaRPr>
          </a:p>
        </p:txBody>
      </p:sp>
      <p:pic>
        <p:nvPicPr>
          <p:cNvPr id="7175" name="Picture 7" descr="заячья избуш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765175"/>
            <a:ext cx="381635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22062005110520_t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349500"/>
            <a:ext cx="34559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5157788"/>
            <a:ext cx="7991475" cy="1584325"/>
          </a:xfrm>
          <a:noFill/>
        </p:spPr>
      </p:pic>
      <p:pic>
        <p:nvPicPr>
          <p:cNvPr id="8196" name="Picture 5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589588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539750" y="5157788"/>
            <a:ext cx="6061339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30162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Назовите номер рисунка около нужной строки текста:</a:t>
            </a:r>
          </a:p>
          <a:p>
            <a:pPr>
              <a:tabLst>
                <a:tab pos="30162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а)право на владение личным имуществом;</a:t>
            </a:r>
          </a:p>
          <a:p>
            <a:pPr>
              <a:tabLst>
                <a:tab pos="30162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б)право на свободу;</a:t>
            </a:r>
          </a:p>
          <a:p>
            <a:pPr>
              <a:tabLst>
                <a:tab pos="30162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в)право на неприкосновенность жилища;</a:t>
            </a:r>
          </a:p>
          <a:p>
            <a:pPr>
              <a:tabLst>
                <a:tab pos="301625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г)право на жизнь.</a:t>
            </a:r>
            <a:r>
              <a:rPr lang="ru-RU" altLang="ru-RU" sz="2000" dirty="0">
                <a:latin typeface="Antiqua-Bold" pitchFamily="2" charset="0"/>
              </a:rPr>
              <a:t/>
            </a:r>
            <a:br>
              <a:rPr lang="ru-RU" altLang="ru-RU" sz="2000" dirty="0">
                <a:latin typeface="Antiqua-Bold" pitchFamily="2" charset="0"/>
              </a:rPr>
            </a:br>
            <a:endParaRPr lang="ru-RU" altLang="ru-RU" dirty="0"/>
          </a:p>
        </p:txBody>
      </p:sp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23838"/>
            <a:ext cx="26638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2484438" y="3333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8200" name="Picture 13" descr="салтан"/>
          <p:cNvPicPr>
            <a:picLocks noChangeAspect="1" noChangeArrowheads="1"/>
          </p:cNvPicPr>
          <p:nvPr/>
        </p:nvPicPr>
        <p:blipFill>
          <a:blip r:embed="rId6"/>
          <a:srcRect l="7025" t="26437"/>
          <a:stretch>
            <a:fillRect/>
          </a:stretch>
        </p:blipFill>
        <p:spPr bwMode="auto">
          <a:xfrm>
            <a:off x="1547813" y="2349500"/>
            <a:ext cx="253206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3635375" y="23495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8202" name="Picture 12" descr="три поросён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188913"/>
            <a:ext cx="266382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Text Box 9"/>
          <p:cNvSpPr txBox="1">
            <a:spLocks noChangeArrowheads="1"/>
          </p:cNvSpPr>
          <p:nvPr/>
        </p:nvSpPr>
        <p:spPr bwMode="auto">
          <a:xfrm>
            <a:off x="8172450" y="18891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8204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6463" y="2349500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Rectangle 10"/>
          <p:cNvSpPr>
            <a:spLocks noChangeArrowheads="1"/>
          </p:cNvSpPr>
          <p:nvPr/>
        </p:nvSpPr>
        <p:spPr bwMode="auto">
          <a:xfrm>
            <a:off x="6588125" y="242093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chemeClr val="accent2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19" name="Picture 3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5157788"/>
            <a:ext cx="7991475" cy="1511300"/>
          </a:xfrm>
          <a:noFill/>
        </p:spPr>
      </p:pic>
      <p:pic>
        <p:nvPicPr>
          <p:cNvPr id="9221" name="Picture 5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5300663"/>
            <a:ext cx="433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39750" y="5229225"/>
            <a:ext cx="598138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buFontTx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Выберите право, которым воспользовалась лягушка.</a:t>
            </a:r>
          </a:p>
          <a:p>
            <a:pPr>
              <a:buFontTx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Кто помог лягушке воспользоваться своим правом?</a:t>
            </a:r>
          </a:p>
          <a:p>
            <a:pPr>
              <a:buFontTx/>
              <a:buChar char="•"/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Как далеко могла передвигаться лягушка, </a:t>
            </a:r>
          </a:p>
          <a:p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  используя своё право на свободу передвижение?  </a:t>
            </a:r>
          </a:p>
        </p:txBody>
      </p:sp>
      <p:pic>
        <p:nvPicPr>
          <p:cNvPr id="9223" name="Picture 7" descr="лягуш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88913"/>
            <a:ext cx="72009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3" name="Picture 3" descr="redli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0"/>
            <a:ext cx="8496300" cy="11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Фон0065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5589588"/>
            <a:ext cx="8207375" cy="1152525"/>
          </a:xfrm>
          <a:noFill/>
        </p:spPr>
      </p:pic>
      <p:pic>
        <p:nvPicPr>
          <p:cNvPr id="10245" name="Picture 5" descr="vosklic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1013" y="5589588"/>
            <a:ext cx="4333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39750" y="5661025"/>
            <a:ext cx="77041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  <a:tabLst>
                <a:tab pos="38735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Кто нарушил права Золушки в сказке Ш. Перро?</a:t>
            </a:r>
          </a:p>
          <a:p>
            <a:pPr>
              <a:buFontTx/>
              <a:buChar char="•"/>
              <a:tabLst>
                <a:tab pos="38735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Какие права Золушки были нарушены?</a:t>
            </a:r>
          </a:p>
          <a:p>
            <a:pPr>
              <a:buFontTx/>
              <a:buChar char="•"/>
              <a:tabLst>
                <a:tab pos="387350" algn="l"/>
              </a:tabLst>
            </a:pPr>
            <a:r>
              <a:rPr lang="ru-RU" altLang="ru-RU" sz="2000" dirty="0">
                <a:solidFill>
                  <a:schemeClr val="bg1"/>
                </a:solidFill>
                <a:latin typeface="Antiqua-Bold" pitchFamily="2" charset="0"/>
              </a:rPr>
              <a:t>Были ли эти права восстановлены?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260350"/>
            <a:ext cx="424815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3644900"/>
            <a:ext cx="1870075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260350"/>
            <a:ext cx="18716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19925" y="333375"/>
            <a:ext cx="18002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2852738"/>
            <a:ext cx="18573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19925" y="2636838"/>
            <a:ext cx="19081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16463" y="3644900"/>
            <a:ext cx="194310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Вопросы: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1.Где записаны права и обязанности граждан России?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2. Когда была принята действующая Конституция РФ? </a:t>
            </a: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3.Зачем нужна Конституция?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2285992"/>
            <a:ext cx="300039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Конституция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500438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12 декабря 1993 года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На что имею право? На что не имею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Что можно делать? Что нельзя?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flipV="1">
            <a:off x="457200" y="1554481"/>
            <a:ext cx="390048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30722" name="Picture 2" descr="https://avatars.mds.yandex.net/get-zen_doc/1888829/pub_5ce2a04c5fc16a00b0f124bd_5ce2a4d43f91de00b3741b61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143248"/>
            <a:ext cx="4071966" cy="3143272"/>
          </a:xfrm>
          <a:prstGeom prst="rect">
            <a:avLst/>
          </a:prstGeom>
          <a:noFill/>
        </p:spPr>
      </p:pic>
      <p:sp>
        <p:nvSpPr>
          <p:cNvPr id="30724" name="AutoShape 4" descr="https://www.dueduedue.com/blog/zb_users/upload/2017/08/2017080715021133691948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www.dueduedue.com/blog/zb_users/upload/2017/08/2017080715021133691948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8" name="Picture 8" descr="https://www.dueduedue.com/blog/zb_users/upload/2017/08/2017080715021133691948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2500306"/>
            <a:ext cx="4344987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017-017-Blagodarju-za-vnimanie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428597" y="285708"/>
            <a:ext cx="8366760" cy="6280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1</a:t>
            </a:r>
            <a:r>
              <a:rPr lang="ru-RU" b="1" dirty="0" smtClean="0">
                <a:solidFill>
                  <a:srgbClr val="FFFF00"/>
                </a:solidFill>
              </a:rPr>
              <a:t>. Классные часы: 3 класс </a:t>
            </a:r>
            <a:r>
              <a:rPr lang="en-US" b="1" dirty="0" smtClean="0">
                <a:solidFill>
                  <a:srgbClr val="FFFF00"/>
                </a:solidFill>
              </a:rPr>
              <a:t>/</a:t>
            </a:r>
            <a:r>
              <a:rPr lang="ru-RU" b="1" dirty="0" smtClean="0">
                <a:solidFill>
                  <a:srgbClr val="FFFF00"/>
                </a:solidFill>
              </a:rPr>
              <a:t>Авт.-сост. Т.Н.Максимова, </a:t>
            </a:r>
            <a:r>
              <a:rPr lang="ru-RU" b="1" dirty="0" err="1" smtClean="0">
                <a:solidFill>
                  <a:srgbClr val="FFFF00"/>
                </a:solidFill>
              </a:rPr>
              <a:t>Н.Н.Дробинина</a:t>
            </a:r>
            <a:r>
              <a:rPr lang="ru-RU" b="1" dirty="0" smtClean="0">
                <a:solidFill>
                  <a:srgbClr val="FFFF00"/>
                </a:solidFill>
              </a:rPr>
              <a:t>. – М.:ВАКО, 2011.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2. </a:t>
            </a:r>
            <a:r>
              <a:rPr lang="ru-RU" b="1" dirty="0" err="1" smtClean="0">
                <a:solidFill>
                  <a:srgbClr val="FFFF00"/>
                </a:solidFill>
              </a:rPr>
              <a:t>Яндекс</a:t>
            </a:r>
            <a:r>
              <a:rPr lang="ru-RU" b="1" dirty="0" smtClean="0">
                <a:solidFill>
                  <a:srgbClr val="FFFF00"/>
                </a:solidFill>
              </a:rPr>
              <a:t>: картинки.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3</a:t>
            </a:r>
            <a:r>
              <a:rPr lang="ru-RU" b="1" dirty="0" smtClean="0">
                <a:solidFill>
                  <a:srgbClr val="FFFF00"/>
                </a:solidFill>
              </a:rPr>
              <a:t>. Государство и власть. Конституционные обязанности</a:t>
            </a:r>
            <a:r>
              <a:rPr lang="en-US" b="1" dirty="0" smtClean="0">
                <a:solidFill>
                  <a:srgbClr val="FFFF00"/>
                </a:solidFill>
              </a:rPr>
              <a:t> / RIN.ru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ru-RU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rgbClr val="FFFF00"/>
                </a:solidFill>
              </a:rPr>
              <a:t>Единый урок .</a:t>
            </a:r>
            <a:r>
              <a:rPr lang="ru-RU" b="1" dirty="0" err="1" smtClean="0">
                <a:solidFill>
                  <a:srgbClr val="FFFF00"/>
                </a:solidFill>
              </a:rPr>
              <a:t>рф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Без ответа на эти вопросы жизнь превращалась  в сплошную неразбериху.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56974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143240" y="2000240"/>
            <a:ext cx="2777496" cy="1442314"/>
          </a:xfrm>
        </p:spPr>
      </p:pic>
      <p:sp>
        <p:nvSpPr>
          <p:cNvPr id="29698" name="AutoShape 2" descr="https://ludirosta.ru/storage/post_img/2124/2019/10/17/lg_383647f12575737306b6c3bddf4c5f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s://ludirosta.ru/storage/post_img/2124/2019/10/17/lg_383647f12575737306b6c3bddf4c5f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643314"/>
            <a:ext cx="2857520" cy="2786082"/>
          </a:xfrm>
          <a:prstGeom prst="rect">
            <a:avLst/>
          </a:prstGeom>
          <a:noFill/>
        </p:spPr>
      </p:pic>
      <p:sp>
        <p:nvSpPr>
          <p:cNvPr id="29702" name="AutoShape 6" descr="https://city-sochi.ru/wp-content/uploads/2019/03/0-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4" name="Picture 8" descr="https://city-sochi.ru/wp-content/uploads/2019/03/0-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643314"/>
            <a:ext cx="3571900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Законы –это правила, которые устанавливает государство.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686320"/>
          </a:xfrm>
        </p:spPr>
        <p:txBody>
          <a:bodyPr>
            <a:normAutofit lnSpcReduction="10000"/>
          </a:bodyPr>
          <a:lstStyle/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 smtClean="0">
              <a:solidFill>
                <a:srgbClr val="FFFF00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Главный закон нашей страны – Конституция. Конституция Российской Федерации была принята 12 декабря 1993 года.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643051"/>
            <a:ext cx="3071834" cy="3000396"/>
          </a:xfrm>
          <a:prstGeom prst="rect">
            <a:avLst/>
          </a:prstGeom>
        </p:spPr>
      </p:pic>
      <p:sp>
        <p:nvSpPr>
          <p:cNvPr id="28674" name="AutoShape 2" descr="https://cdn.eksmo.ru/v2/ITD000000000248383/PDF/ITD000000000248383-0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s://cdn.eksmo.ru/v2/ITD000000000248383/PDF/ITD000000000248383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14488"/>
            <a:ext cx="342902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конституции записаны права граждан </a:t>
            </a:r>
            <a:r>
              <a:rPr lang="ru-RU" smtClean="0">
                <a:solidFill>
                  <a:srgbClr val="FF0000"/>
                </a:solidFill>
              </a:rPr>
              <a:t>нашей страны.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70916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Право – это правила, по которым живут люди. Эти правила охраняются государством и определяют отношения людей в обществе.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en-US" dirty="0" smtClean="0">
                <a:solidFill>
                  <a:srgbClr val="002060"/>
                </a:solidFill>
              </a:rPr>
              <a:t>             </a:t>
            </a:r>
            <a:r>
              <a:rPr lang="ru-RU" dirty="0" smtClean="0">
                <a:solidFill>
                  <a:srgbClr val="002060"/>
                </a:solidFill>
              </a:rPr>
              <a:t>Права ребёнка надо знать,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en-US" dirty="0" smtClean="0">
                <a:solidFill>
                  <a:srgbClr val="002060"/>
                </a:solidFill>
              </a:rPr>
              <a:t>             </a:t>
            </a:r>
            <a:r>
              <a:rPr lang="ru-RU" dirty="0" smtClean="0">
                <a:solidFill>
                  <a:srgbClr val="002060"/>
                </a:solidFill>
              </a:rPr>
              <a:t>Не только знать,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en-US" dirty="0" smtClean="0">
                <a:solidFill>
                  <a:srgbClr val="002060"/>
                </a:solidFill>
              </a:rPr>
              <a:t>             </a:t>
            </a:r>
            <a:r>
              <a:rPr lang="ru-RU" dirty="0" smtClean="0">
                <a:solidFill>
                  <a:srgbClr val="002060"/>
                </a:solidFill>
              </a:rPr>
              <a:t>Но соблюдать,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en-US" dirty="0" smtClean="0">
                <a:solidFill>
                  <a:srgbClr val="002060"/>
                </a:solidFill>
              </a:rPr>
              <a:t>             </a:t>
            </a:r>
            <a:r>
              <a:rPr lang="ru-RU" dirty="0" smtClean="0">
                <a:solidFill>
                  <a:srgbClr val="002060"/>
                </a:solidFill>
              </a:rPr>
              <a:t>Тогда легко нам будет жить,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en-US" dirty="0" smtClean="0">
                <a:solidFill>
                  <a:srgbClr val="002060"/>
                </a:solidFill>
              </a:rPr>
              <a:t>            </a:t>
            </a:r>
            <a:r>
              <a:rPr lang="ru-RU" dirty="0" smtClean="0">
                <a:solidFill>
                  <a:srgbClr val="002060"/>
                </a:solidFill>
              </a:rPr>
              <a:t> Играть, дружить и не тужить.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7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3000372"/>
            <a:ext cx="3214710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1285860"/>
            <a:ext cx="8229600" cy="314340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26626" name="AutoShape 2" descr="https://ds04.infourok.ru/uploads/ex/06c9/000229a8-39ece129/img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s://ds04.infourok.ru/uploads/ex/06c9/000229a8-39ece129/img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286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 flipV="1">
            <a:off x="457200" y="0"/>
            <a:ext cx="8229600" cy="160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2" name="Picture 2" descr="http://images.myshared.ru/17/1069050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 flipV="1">
            <a:off x="457200" y="0"/>
            <a:ext cx="8229600" cy="1600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4578" name="AutoShape 2" descr="https://cf.ppt-online.org/files1/slide/v/vL5NWESY4TwhaJiUDtmofgnBceFkAVsrz9Kp6RZOQ/slide-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https://cf.ppt-online.org/files1/slide/v/vL5NWESY4TwhaJiUDtmofgnBceFkAVsrz9Kp6RZOQ/slid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401</TotalTime>
  <Words>422</Words>
  <PresentationFormat>Экран (4:3)</PresentationFormat>
  <Paragraphs>77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Слайд 1</vt:lpstr>
      <vt:lpstr>Государственные символы России </vt:lpstr>
      <vt:lpstr>    На что имею право? На что не имею Что можно делать? Что нельзя?     </vt:lpstr>
      <vt:lpstr> Без ответа на эти вопросы жизнь превращалась  в сплошную неразбериху.</vt:lpstr>
      <vt:lpstr>Законы –это правила, которые устанавливает государство.</vt:lpstr>
      <vt:lpstr>В конституции записаны права граждан нашей страны.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Кроме прав есть обязанности.</vt:lpstr>
      <vt:lpstr> Обязанности:  Соблюдение Конституции и законов.</vt:lpstr>
      <vt:lpstr>Слайд 16</vt:lpstr>
      <vt:lpstr>Слайд 17</vt:lpstr>
      <vt:lpstr>5. Сохранение природы и охрана окружающей среды.</vt:lpstr>
      <vt:lpstr>6.Защита Отечества и несение военной службы.</vt:lpstr>
      <vt:lpstr>Сказка ложь,  да в ней намёк!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 Вопросы: </vt:lpstr>
      <vt:lpstr>Слайд 30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Методист</cp:lastModifiedBy>
  <cp:revision>71</cp:revision>
  <dcterms:modified xsi:type="dcterms:W3CDTF">2020-01-13T08:47:54Z</dcterms:modified>
</cp:coreProperties>
</file>