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38" r:id="rId2"/>
    <p:sldId id="355" r:id="rId3"/>
    <p:sldId id="349" r:id="rId4"/>
    <p:sldId id="339" r:id="rId5"/>
    <p:sldId id="348" r:id="rId6"/>
    <p:sldId id="343" r:id="rId7"/>
    <p:sldId id="356" r:id="rId8"/>
    <p:sldId id="346" r:id="rId9"/>
    <p:sldId id="342" r:id="rId10"/>
    <p:sldId id="347" r:id="rId11"/>
    <p:sldId id="357" r:id="rId12"/>
    <p:sldId id="358" r:id="rId13"/>
    <p:sldId id="334" r:id="rId14"/>
    <p:sldId id="340" r:id="rId15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>
      <p:cViewPr varScale="1">
        <p:scale>
          <a:sx n="112" d="100"/>
          <a:sy n="112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body"/>
          </p:nvPr>
        </p:nvSpPr>
        <p:spPr>
          <a:xfrm>
            <a:off x="757236" y="5085016"/>
            <a:ext cx="6057527" cy="481719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6043" cy="534923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4285956" y="0"/>
            <a:ext cx="3286043" cy="534923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0" y="10170393"/>
            <a:ext cx="3286043" cy="534923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latin typeface="Times New Roman"/>
              </a:rPr>
              <a:t> 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4285956" y="10170393"/>
            <a:ext cx="3286043" cy="534923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764313C-610D-44FB-91F7-7C89D67000FD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7415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Подготовка осуществляется:			</a:t>
            </a:r>
          </a:p>
          <a:p>
            <a:r>
              <a:rPr lang="ru-RU" dirty="0"/>
              <a:t>ТОГИРРО – </a:t>
            </a:r>
            <a:r>
              <a:rPr lang="ru-RU" sz="1100" dirty="0" err="1"/>
              <a:t>тьюторы</a:t>
            </a:r>
            <a:r>
              <a:rPr lang="ru-RU" sz="1100" dirty="0"/>
              <a:t> для муниципального блока - </a:t>
            </a:r>
            <a:r>
              <a:rPr lang="ru-RU" dirty="0"/>
              <a:t>260 чел. – готовность 100%</a:t>
            </a:r>
            <a:r>
              <a:rPr lang="ru-RU" sz="1100" dirty="0"/>
              <a:t>,</a:t>
            </a:r>
          </a:p>
          <a:p>
            <a:r>
              <a:rPr lang="ru-RU" sz="1100" dirty="0"/>
              <a:t>учителя начальных классов -</a:t>
            </a:r>
            <a:r>
              <a:rPr lang="ru-RU" dirty="0"/>
              <a:t> 907 чел. - готовность 74 %, </a:t>
            </a:r>
          </a:p>
          <a:p>
            <a:r>
              <a:rPr lang="ru-RU" sz="1100" dirty="0"/>
              <a:t>учителя 5 классов </a:t>
            </a:r>
            <a:r>
              <a:rPr lang="ru-RU" dirty="0"/>
              <a:t>– 2384 чел. - готовность 52 %</a:t>
            </a:r>
          </a:p>
          <a:p>
            <a:r>
              <a:rPr lang="ru-RU" sz="1100" dirty="0"/>
              <a:t>обученных в ноябре-декабре 2021 года  </a:t>
            </a:r>
            <a:r>
              <a:rPr lang="ru-RU" dirty="0"/>
              <a:t>- 232 чел.</a:t>
            </a:r>
          </a:p>
          <a:p>
            <a:r>
              <a:rPr lang="ru-RU" dirty="0"/>
              <a:t>ТОГИРРО + МОУО (18+18 часов) – 3835 чел. </a:t>
            </a:r>
            <a:r>
              <a:rPr lang="ru-RU" sz="1100" dirty="0"/>
              <a:t>все муниципалитеты завершили муниципальный блок – </a:t>
            </a:r>
            <a:r>
              <a:rPr lang="ru-RU" dirty="0"/>
              <a:t>100%</a:t>
            </a:r>
            <a:r>
              <a:rPr lang="ru-RU" sz="1100" dirty="0"/>
              <a:t> (с 21.03 по 11.04)</a:t>
            </a:r>
          </a:p>
          <a:p>
            <a:r>
              <a:rPr lang="ru-RU" dirty="0"/>
              <a:t>Академия </a:t>
            </a:r>
            <a:r>
              <a:rPr lang="ru-RU" dirty="0" err="1"/>
              <a:t>Минпросвещения</a:t>
            </a:r>
            <a:r>
              <a:rPr lang="ru-RU" dirty="0"/>
              <a:t> России (36 часов) – 264 чел. </a:t>
            </a:r>
            <a:r>
              <a:rPr lang="ru-RU" sz="1100" dirty="0"/>
              <a:t>(обучение с 29 марта по 05 мая, 5 муниципалитетов: </a:t>
            </a:r>
            <a:r>
              <a:rPr lang="ru-RU" sz="1100" dirty="0" err="1"/>
              <a:t>г.Тюмень</a:t>
            </a:r>
            <a:r>
              <a:rPr lang="ru-RU" sz="1100" dirty="0"/>
              <a:t>, </a:t>
            </a:r>
            <a:r>
              <a:rPr lang="ru-RU" sz="1100" dirty="0" err="1"/>
              <a:t>г.Ялуторовск</a:t>
            </a:r>
            <a:r>
              <a:rPr lang="ru-RU" sz="1100" dirty="0"/>
              <a:t>, </a:t>
            </a:r>
            <a:r>
              <a:rPr lang="ru-RU" sz="1100" dirty="0" err="1"/>
              <a:t>г.Ишим</a:t>
            </a:r>
            <a:r>
              <a:rPr lang="ru-RU" sz="1100" dirty="0"/>
              <a:t> , </a:t>
            </a:r>
            <a:r>
              <a:rPr lang="ru-RU" sz="1100" dirty="0" err="1"/>
              <a:t>Заводоуковский</a:t>
            </a:r>
            <a:r>
              <a:rPr lang="ru-RU" sz="1100" dirty="0"/>
              <a:t> </a:t>
            </a:r>
            <a:r>
              <a:rPr lang="ru-RU" sz="1100" dirty="0" err="1"/>
              <a:t>г.о</a:t>
            </a:r>
            <a:r>
              <a:rPr lang="ru-RU" sz="1100" dirty="0"/>
              <a:t>., </a:t>
            </a:r>
            <a:r>
              <a:rPr lang="ru-RU" sz="1100" dirty="0" err="1"/>
              <a:t>Упоровский</a:t>
            </a:r>
            <a:r>
              <a:rPr lang="ru-RU" sz="1100" dirty="0"/>
              <a:t> р-н) </a:t>
            </a:r>
            <a:r>
              <a:rPr lang="ru-RU" sz="1100" dirty="0">
                <a:solidFill>
                  <a:srgbClr val="FF0000"/>
                </a:solidFill>
              </a:rPr>
              <a:t>50% (в основном г. Тюмень) еще не приступили к обучению</a:t>
            </a:r>
            <a:r>
              <a:rPr lang="ru-RU" sz="1100" dirty="0"/>
              <a:t>!!!!</a:t>
            </a:r>
          </a:p>
          <a:p>
            <a:endParaRPr lang="ru-RU" sz="11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D764313C-610D-44FB-91F7-7C89D67000FD}" type="slidenum">
              <a:rPr lang="ru-RU" sz="1400" spc="-1">
                <a:latin typeface="Times New Roman"/>
              </a:rPr>
              <a:t>3</a:t>
            </a:fld>
            <a:endParaRPr lang="ru-RU" sz="14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0442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u="sng" dirty="0"/>
              <a:t>Право школы</a:t>
            </a:r>
            <a:r>
              <a:rPr lang="en-US" u="sng" dirty="0"/>
              <a:t>:</a:t>
            </a:r>
            <a:endParaRPr lang="ru-RU" u="sng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рабочие программы по остальным предметам или использовать имеющиеся с учетом наработанной практики (авторские)</a:t>
            </a:r>
            <a:r>
              <a:rPr lang="en-US" dirty="0"/>
              <a:t>;</a:t>
            </a:r>
            <a:r>
              <a:rPr lang="ru-RU" dirty="0"/>
              <a:t> </a:t>
            </a:r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применять федеральный учебный план в неизменном виде</a:t>
            </a:r>
            <a:r>
              <a:rPr lang="en-US" dirty="0"/>
              <a:t>;</a:t>
            </a:r>
            <a:endParaRPr lang="ru-RU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учебный план, в </a:t>
            </a:r>
            <a:r>
              <a:rPr lang="ru-RU" dirty="0" err="1"/>
              <a:t>т.ч</a:t>
            </a:r>
            <a:r>
              <a:rPr lang="ru-RU" dirty="0"/>
              <a:t>. с возможностью перераспределять время.</a:t>
            </a:r>
          </a:p>
          <a:p>
            <a:pPr algn="just" eaLnBrk="1" hangingPunct="1">
              <a:defRPr/>
            </a:pPr>
            <a:r>
              <a:rPr lang="ru-RU" u="sng" dirty="0"/>
              <a:t>Обязанность школы</a:t>
            </a:r>
            <a:r>
              <a:rPr lang="en-US" u="sng" dirty="0"/>
              <a:t>:</a:t>
            </a:r>
            <a:endParaRPr lang="ru-RU" u="sng" dirty="0"/>
          </a:p>
          <a:p>
            <a:pPr algn="just" eaLnBrk="1" hangingPunct="1">
              <a:defRPr/>
            </a:pPr>
            <a:r>
              <a:rPr lang="ru-RU" dirty="0"/>
              <a:t>- обеспечить содержание и планируемые результаты ООП не ниже соответствующих ФООП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D764313C-610D-44FB-91F7-7C89D67000FD}" type="slidenum">
              <a:rPr lang="ru-RU" sz="1400" spc="-1">
                <a:latin typeface="Times New Roman"/>
              </a:rPr>
              <a:t>10</a:t>
            </a:fld>
            <a:endParaRPr lang="ru-RU" sz="14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84678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u="sng" dirty="0"/>
              <a:t>Право школы</a:t>
            </a:r>
            <a:r>
              <a:rPr lang="en-US" u="sng" dirty="0"/>
              <a:t>:</a:t>
            </a:r>
            <a:endParaRPr lang="ru-RU" u="sng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рабочие программы по остальным предметам или использовать имеющиеся с учетом наработанной практики (авторские)</a:t>
            </a:r>
            <a:r>
              <a:rPr lang="en-US" dirty="0"/>
              <a:t>;</a:t>
            </a:r>
            <a:r>
              <a:rPr lang="ru-RU" dirty="0"/>
              <a:t> </a:t>
            </a:r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применять федеральный учебный план в неизменном виде</a:t>
            </a:r>
            <a:r>
              <a:rPr lang="en-US" dirty="0"/>
              <a:t>;</a:t>
            </a:r>
            <a:endParaRPr lang="ru-RU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учебный план, в </a:t>
            </a:r>
            <a:r>
              <a:rPr lang="ru-RU" dirty="0" err="1"/>
              <a:t>т.ч</a:t>
            </a:r>
            <a:r>
              <a:rPr lang="ru-RU" dirty="0"/>
              <a:t>. с возможностью перераспределять время.</a:t>
            </a:r>
          </a:p>
          <a:p>
            <a:pPr algn="just" eaLnBrk="1" hangingPunct="1">
              <a:defRPr/>
            </a:pPr>
            <a:r>
              <a:rPr lang="ru-RU" u="sng" dirty="0"/>
              <a:t>Обязанность школы</a:t>
            </a:r>
            <a:r>
              <a:rPr lang="en-US" u="sng" dirty="0"/>
              <a:t>:</a:t>
            </a:r>
            <a:endParaRPr lang="ru-RU" u="sng" dirty="0"/>
          </a:p>
          <a:p>
            <a:pPr algn="just" eaLnBrk="1" hangingPunct="1">
              <a:defRPr/>
            </a:pPr>
            <a:r>
              <a:rPr lang="ru-RU" dirty="0"/>
              <a:t>- обеспечить содержание и планируемые результаты ООП не ниже соответствующих ФООП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D764313C-610D-44FB-91F7-7C89D67000FD}" type="slidenum">
              <a:rPr lang="ru-RU" sz="1400" spc="-1">
                <a:latin typeface="Times New Roman"/>
              </a:rPr>
              <a:t>11</a:t>
            </a:fld>
            <a:endParaRPr lang="ru-RU" sz="14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72816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u="sng" dirty="0"/>
              <a:t>Право школы</a:t>
            </a:r>
            <a:r>
              <a:rPr lang="en-US" u="sng" dirty="0"/>
              <a:t>:</a:t>
            </a:r>
            <a:endParaRPr lang="ru-RU" u="sng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рабочие программы по остальным предметам или использовать имеющиеся с учетом наработанной практики (авторские)</a:t>
            </a:r>
            <a:r>
              <a:rPr lang="en-US" dirty="0"/>
              <a:t>;</a:t>
            </a:r>
            <a:r>
              <a:rPr lang="ru-RU" dirty="0"/>
              <a:t> </a:t>
            </a:r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применять федеральный учебный план в неизменном виде</a:t>
            </a:r>
            <a:r>
              <a:rPr lang="en-US" dirty="0"/>
              <a:t>;</a:t>
            </a:r>
            <a:endParaRPr lang="ru-RU" dirty="0"/>
          </a:p>
          <a:p>
            <a:pPr marL="286150" indent="-286150" algn="just">
              <a:buFontTx/>
              <a:buChar char="-"/>
              <a:defRPr/>
            </a:pPr>
            <a:r>
              <a:rPr lang="ru-RU" dirty="0"/>
              <a:t>разработать учебный план, в </a:t>
            </a:r>
            <a:r>
              <a:rPr lang="ru-RU" dirty="0" err="1"/>
              <a:t>т.ч</a:t>
            </a:r>
            <a:r>
              <a:rPr lang="ru-RU" dirty="0"/>
              <a:t>. с возможностью перераспределять время.</a:t>
            </a:r>
          </a:p>
          <a:p>
            <a:pPr algn="just" eaLnBrk="1" hangingPunct="1">
              <a:defRPr/>
            </a:pPr>
            <a:r>
              <a:rPr lang="ru-RU" u="sng" dirty="0"/>
              <a:t>Обязанность школы</a:t>
            </a:r>
            <a:r>
              <a:rPr lang="en-US" u="sng" dirty="0"/>
              <a:t>:</a:t>
            </a:r>
            <a:endParaRPr lang="ru-RU" u="sng" dirty="0"/>
          </a:p>
          <a:p>
            <a:pPr algn="just" eaLnBrk="1" hangingPunct="1">
              <a:defRPr/>
            </a:pPr>
            <a:r>
              <a:rPr lang="ru-RU" dirty="0"/>
              <a:t>- обеспечить содержание и планируемые результаты ООП не ниже соответствующих ФООП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D764313C-610D-44FB-91F7-7C89D67000FD}" type="slidenum">
              <a:rPr lang="ru-RU" sz="1400" spc="-1">
                <a:latin typeface="Times New Roman"/>
              </a:rPr>
              <a:t>12</a:t>
            </a:fld>
            <a:endParaRPr lang="ru-RU" sz="1400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25475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/>
        </p:nvSpPr>
        <p:spPr>
          <a:xfrm>
            <a:off x="609480" y="907920"/>
            <a:ext cx="7954560" cy="105840"/>
          </a:xfrm>
          <a:custGeom>
            <a:avLst/>
            <a:gdLst/>
            <a:ahLst/>
            <a:cxnLst/>
            <a:rect l="l" t="t" r="r" b="b"/>
            <a:pathLst>
              <a:path w="1000" h="100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36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Line 2"/>
          <p:cNvSpPr/>
          <p:nvPr/>
        </p:nvSpPr>
        <p:spPr>
          <a:xfrm>
            <a:off x="609480" y="6381720"/>
            <a:ext cx="7924680" cy="1440"/>
          </a:xfrm>
          <a:prstGeom prst="line">
            <a:avLst/>
          </a:prstGeom>
          <a:ln w="324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539552" y="2924944"/>
            <a:ext cx="8229240" cy="63512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ru-RU" sz="2400" kern="1200" spc="-1" dirty="0">
                <a:solidFill>
                  <a:srgbClr val="0070C0"/>
                </a:solidFill>
                <a:latin typeface="Arial"/>
              </a:rPr>
              <a:t>О поэтапном переходе на </a:t>
            </a:r>
          </a:p>
          <a:p>
            <a:pPr algn="ctr">
              <a:lnSpc>
                <a:spcPct val="120000"/>
              </a:lnSpc>
            </a:pPr>
            <a:r>
              <a:rPr lang="ru-RU" sz="2400" kern="1200" spc="-1" dirty="0">
                <a:solidFill>
                  <a:srgbClr val="0070C0"/>
                </a:solidFill>
                <a:latin typeface="Arial"/>
              </a:rPr>
              <a:t>обновлённые ФГОС общего образования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9772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539552" y="404664"/>
            <a:ext cx="8353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Внесенные изменения в ФОП среднего образования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89303" y="1714796"/>
            <a:ext cx="3156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b="1" dirty="0"/>
              <a:t>количество вариантов УП</a:t>
            </a:r>
            <a:endParaRPr lang="ru-RU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99845" y="1243122"/>
            <a:ext cx="872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БЫЛО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910494" y="1243122"/>
            <a:ext cx="967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dirty="0">
                <a:solidFill>
                  <a:srgbClr val="0070C0"/>
                </a:solidFill>
              </a:rPr>
              <a:t>СТАЛО</a:t>
            </a:r>
            <a:endParaRPr lang="ru-RU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1022" y="1556792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4000" dirty="0">
                <a:solidFill>
                  <a:srgbClr val="0070C0"/>
                </a:solidFill>
              </a:rPr>
              <a:t>7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16741" y="1560629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000" dirty="0">
                <a:solidFill>
                  <a:srgbClr val="0070C0"/>
                </a:solidFill>
              </a:rPr>
              <a:t>19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89303" y="2470994"/>
            <a:ext cx="3134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"/>
            <a:r>
              <a:rPr lang="ru-RU" b="1" dirty="0"/>
              <a:t>количество  обязательных предметов для включения в УП </a:t>
            </a:r>
            <a:endParaRPr lang="ru-RU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77398" y="2578716"/>
            <a:ext cx="7172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000" dirty="0">
                <a:solidFill>
                  <a:srgbClr val="0070C0"/>
                </a:solidFill>
              </a:rPr>
              <a:t>11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16741" y="2582553"/>
            <a:ext cx="7553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000" dirty="0">
                <a:solidFill>
                  <a:srgbClr val="0070C0"/>
                </a:solidFill>
              </a:rPr>
              <a:t>13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89303" y="364761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"/>
            <a:r>
              <a:rPr lang="ru-RU" b="1" dirty="0"/>
              <a:t>наличие обязательных предметов для изучения на углубленном уровне  в универсальном профиле </a:t>
            </a:r>
            <a:endParaRPr lang="ru-RU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701022" y="3755340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000" dirty="0">
                <a:solidFill>
                  <a:srgbClr val="0070C0"/>
                </a:solidFill>
              </a:rPr>
              <a:t>0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59408" y="3759177"/>
            <a:ext cx="4700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en-US" sz="4000" dirty="0">
                <a:solidFill>
                  <a:srgbClr val="0070C0"/>
                </a:solidFill>
              </a:rPr>
              <a:t>2</a:t>
            </a:r>
            <a:endParaRPr lang="ru-RU" sz="4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89303" y="4957750"/>
            <a:ext cx="31963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b="1" dirty="0"/>
              <a:t>внеурочная деятельность</a:t>
            </a:r>
            <a:endParaRPr lang="ru-RU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39600" y="4957750"/>
            <a:ext cx="7730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"/>
            <a:r>
              <a:rPr lang="ru-RU" sz="1200" dirty="0"/>
              <a:t>проекты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22462" y="4819250"/>
            <a:ext cx="176596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"/>
            <a:r>
              <a:rPr lang="ru-RU" sz="1200" dirty="0"/>
              <a:t>проекты, профессиональные пробы в каникулярное  время  по каждому профилю</a:t>
            </a:r>
            <a:endParaRPr lang="ru-RU" sz="1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9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9858" y="1700316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0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9858" y="249979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1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9858" y="3647025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2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9858" y="4928054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25" name="Line 3"/>
          <p:cNvSpPr/>
          <p:nvPr/>
        </p:nvSpPr>
        <p:spPr>
          <a:xfrm flipH="1">
            <a:off x="1043607" y="2264678"/>
            <a:ext cx="7488832" cy="0"/>
          </a:xfrm>
          <a:prstGeom prst="line">
            <a:avLst/>
          </a:prstGeom>
          <a:ln w="19080">
            <a:solidFill>
              <a:schemeClr val="accent3">
                <a:lumMod val="20000"/>
                <a:lumOff val="8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" name="Line 3"/>
          <p:cNvSpPr/>
          <p:nvPr/>
        </p:nvSpPr>
        <p:spPr>
          <a:xfrm flipH="1">
            <a:off x="1043608" y="3501008"/>
            <a:ext cx="7488832" cy="0"/>
          </a:xfrm>
          <a:prstGeom prst="line">
            <a:avLst/>
          </a:prstGeom>
          <a:ln w="19080">
            <a:solidFill>
              <a:schemeClr val="accent3">
                <a:lumMod val="20000"/>
                <a:lumOff val="8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" name="Line 3"/>
          <p:cNvSpPr/>
          <p:nvPr/>
        </p:nvSpPr>
        <p:spPr>
          <a:xfrm flipH="1">
            <a:off x="1043607" y="4807937"/>
            <a:ext cx="7488832" cy="0"/>
          </a:xfrm>
          <a:prstGeom prst="line">
            <a:avLst/>
          </a:prstGeom>
          <a:ln w="19080">
            <a:solidFill>
              <a:schemeClr val="accent3">
                <a:lumMod val="20000"/>
                <a:lumOff val="80000"/>
              </a:schemeClr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8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10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5459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601" y="214085"/>
            <a:ext cx="8353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ФООП НОО, ООО, СОО</a:t>
            </a:r>
          </a:p>
          <a:p>
            <a:r>
              <a:rPr lang="ru-RU" b="1" dirty="0">
                <a:solidFill>
                  <a:srgbClr val="0070C0"/>
                </a:solidFill>
              </a:rPr>
              <a:t>ФЕДЕРАЛЬНЫЙ КАЛЕНДАРНЫЙ УЧЕБНЫЙ ГРАФИК</a:t>
            </a:r>
          </a:p>
        </p:txBody>
      </p:sp>
      <p:sp>
        <p:nvSpPr>
          <p:cNvPr id="28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11</a:t>
            </a:r>
            <a:endParaRPr lang="ru-RU" sz="1000" b="0" strike="noStrike" spc="-1" dirty="0">
              <a:latin typeface="Arial"/>
            </a:endParaRPr>
          </a:p>
        </p:txBody>
      </p:sp>
      <p:sp>
        <p:nvSpPr>
          <p:cNvPr id="37" name="object 16"/>
          <p:cNvSpPr txBox="1"/>
          <p:nvPr/>
        </p:nvSpPr>
        <p:spPr>
          <a:xfrm>
            <a:off x="951052" y="1370849"/>
            <a:ext cx="7945974" cy="148694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600" b="1" spc="127" dirty="0">
                <a:solidFill>
                  <a:srgbClr val="0070C0"/>
                </a:solidFill>
                <a:cs typeface="Tahoma"/>
              </a:rPr>
              <a:t>Организация</a:t>
            </a:r>
            <a:r>
              <a:rPr sz="1600" b="1" spc="-53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spc="109" dirty="0">
                <a:solidFill>
                  <a:srgbClr val="0070C0"/>
                </a:solidFill>
                <a:cs typeface="Tahoma"/>
              </a:rPr>
              <a:t>образовательной</a:t>
            </a:r>
            <a:r>
              <a:rPr sz="1600" b="1" spc="-15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spc="101" dirty="0">
                <a:solidFill>
                  <a:srgbClr val="0070C0"/>
                </a:solidFill>
                <a:cs typeface="Tahoma"/>
              </a:rPr>
              <a:t>деятельности</a:t>
            </a:r>
            <a:r>
              <a:rPr sz="1600" b="1" spc="-38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-64" dirty="0">
                <a:solidFill>
                  <a:srgbClr val="0070C0"/>
                </a:solidFill>
                <a:cs typeface="Tahoma"/>
              </a:rPr>
              <a:t>–</a:t>
            </a:r>
            <a:r>
              <a:rPr sz="1600" spc="-56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35" dirty="0">
                <a:solidFill>
                  <a:srgbClr val="0070C0"/>
                </a:solidFill>
                <a:cs typeface="Tahoma"/>
              </a:rPr>
              <a:t>по</a:t>
            </a:r>
            <a:r>
              <a:rPr sz="1600" spc="-45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27" dirty="0">
                <a:solidFill>
                  <a:srgbClr val="0070C0"/>
                </a:solidFill>
                <a:cs typeface="Tahoma"/>
              </a:rPr>
              <a:t>учебным</a:t>
            </a:r>
            <a:r>
              <a:rPr sz="1600" spc="-75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01" dirty="0">
                <a:solidFill>
                  <a:srgbClr val="0070C0"/>
                </a:solidFill>
                <a:cs typeface="Tahoma"/>
              </a:rPr>
              <a:t>четвертям</a:t>
            </a:r>
            <a:endParaRPr sz="1600" dirty="0">
              <a:solidFill>
                <a:srgbClr val="0070C0"/>
              </a:solidFill>
              <a:cs typeface="Tahoma"/>
            </a:endParaRPr>
          </a:p>
          <a:p>
            <a:pPr defTabSz="685800">
              <a:spcBef>
                <a:spcPts val="8"/>
              </a:spcBef>
            </a:pPr>
            <a:endParaRPr sz="2400" dirty="0">
              <a:solidFill>
                <a:srgbClr val="0070C0"/>
              </a:solidFill>
              <a:cs typeface="Tahoma"/>
            </a:endParaRPr>
          </a:p>
          <a:p>
            <a:pPr marL="9525" defTabSz="685800"/>
            <a:r>
              <a:rPr sz="1600" b="1" spc="113" dirty="0">
                <a:solidFill>
                  <a:srgbClr val="0070C0"/>
                </a:solidFill>
                <a:cs typeface="Tahoma"/>
              </a:rPr>
              <a:t>Продолжительность</a:t>
            </a:r>
            <a:r>
              <a:rPr sz="1600" b="1" spc="-49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spc="113" dirty="0">
                <a:solidFill>
                  <a:srgbClr val="0070C0"/>
                </a:solidFill>
                <a:cs typeface="Tahoma"/>
              </a:rPr>
              <a:t>учебного</a:t>
            </a:r>
            <a:r>
              <a:rPr sz="1600" b="1" spc="-71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spc="98" dirty="0">
                <a:solidFill>
                  <a:srgbClr val="0070C0"/>
                </a:solidFill>
                <a:cs typeface="Tahoma"/>
              </a:rPr>
              <a:t>года</a:t>
            </a:r>
            <a:r>
              <a:rPr sz="1600" b="1" spc="307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24" dirty="0">
                <a:solidFill>
                  <a:srgbClr val="0070C0"/>
                </a:solidFill>
                <a:cs typeface="Tahoma"/>
              </a:rPr>
              <a:t>—</a:t>
            </a:r>
            <a:r>
              <a:rPr sz="1600" spc="-60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90" dirty="0">
                <a:solidFill>
                  <a:srgbClr val="0070C0"/>
                </a:solidFill>
                <a:cs typeface="Tahoma"/>
              </a:rPr>
              <a:t>34</a:t>
            </a:r>
            <a:r>
              <a:rPr sz="1600" spc="-68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94" dirty="0">
                <a:solidFill>
                  <a:srgbClr val="0070C0"/>
                </a:solidFill>
                <a:cs typeface="Tahoma"/>
              </a:rPr>
              <a:t>недели,</a:t>
            </a:r>
            <a:r>
              <a:rPr sz="1600" spc="-71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13" dirty="0">
                <a:solidFill>
                  <a:srgbClr val="0070C0"/>
                </a:solidFill>
                <a:cs typeface="Tahoma"/>
              </a:rPr>
              <a:t>в</a:t>
            </a:r>
            <a:r>
              <a:rPr sz="1600" spc="-68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-251" dirty="0">
                <a:solidFill>
                  <a:srgbClr val="0070C0"/>
                </a:solidFill>
                <a:cs typeface="Tahoma"/>
              </a:rPr>
              <a:t>1</a:t>
            </a:r>
            <a:r>
              <a:rPr sz="1600" spc="-60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13" dirty="0">
                <a:solidFill>
                  <a:srgbClr val="0070C0"/>
                </a:solidFill>
                <a:cs typeface="Tahoma"/>
              </a:rPr>
              <a:t>классе</a:t>
            </a:r>
            <a:r>
              <a:rPr sz="1600" spc="-41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24" dirty="0">
                <a:solidFill>
                  <a:srgbClr val="0070C0"/>
                </a:solidFill>
                <a:cs typeface="Tahoma"/>
              </a:rPr>
              <a:t>—</a:t>
            </a:r>
            <a:r>
              <a:rPr sz="1600" spc="-71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23" dirty="0">
                <a:solidFill>
                  <a:srgbClr val="0070C0"/>
                </a:solidFill>
                <a:cs typeface="Tahoma"/>
              </a:rPr>
              <a:t>33</a:t>
            </a:r>
            <a:r>
              <a:rPr sz="1600" spc="-56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31" dirty="0">
                <a:solidFill>
                  <a:srgbClr val="0070C0"/>
                </a:solidFill>
                <a:cs typeface="Tahoma"/>
              </a:rPr>
              <a:t>недели</a:t>
            </a:r>
            <a:endParaRPr sz="1600" dirty="0">
              <a:solidFill>
                <a:srgbClr val="0070C0"/>
              </a:solidFill>
              <a:cs typeface="Tahoma"/>
            </a:endParaRPr>
          </a:p>
          <a:p>
            <a:pPr defTabSz="685800">
              <a:spcBef>
                <a:spcPts val="30"/>
              </a:spcBef>
            </a:pPr>
            <a:endParaRPr sz="2400" dirty="0">
              <a:solidFill>
                <a:srgbClr val="0070C0"/>
              </a:solidFill>
              <a:cs typeface="Tahoma"/>
            </a:endParaRPr>
          </a:p>
          <a:p>
            <a:pPr marL="9525" defTabSz="685800">
              <a:spcBef>
                <a:spcPts val="4"/>
              </a:spcBef>
            </a:pPr>
            <a:r>
              <a:rPr sz="1600" b="1" spc="131" dirty="0">
                <a:solidFill>
                  <a:srgbClr val="0070C0"/>
                </a:solidFill>
                <a:cs typeface="Tahoma"/>
              </a:rPr>
              <a:t>Учебный</a:t>
            </a:r>
            <a:r>
              <a:rPr sz="1600" b="1" spc="-71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spc="105" dirty="0">
                <a:solidFill>
                  <a:srgbClr val="0070C0"/>
                </a:solidFill>
                <a:cs typeface="Tahoma"/>
              </a:rPr>
              <a:t>год</a:t>
            </a:r>
            <a:r>
              <a:rPr sz="1600" b="1" spc="-60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05" dirty="0">
                <a:solidFill>
                  <a:srgbClr val="0070C0"/>
                </a:solidFill>
                <a:cs typeface="Tahoma"/>
              </a:rPr>
              <a:t>начинается</a:t>
            </a:r>
            <a:r>
              <a:rPr sz="1600" spc="-60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-251" dirty="0">
                <a:solidFill>
                  <a:srgbClr val="0070C0"/>
                </a:solidFill>
                <a:cs typeface="Tahoma"/>
              </a:rPr>
              <a:t>1</a:t>
            </a:r>
            <a:r>
              <a:rPr sz="1600" spc="-233" dirty="0">
                <a:solidFill>
                  <a:srgbClr val="0070C0"/>
                </a:solidFill>
                <a:cs typeface="Tahoma"/>
              </a:rPr>
              <a:t> </a:t>
            </a:r>
            <a:r>
              <a:rPr lang="ru-RU" sz="1600" spc="-233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90" dirty="0" err="1">
                <a:solidFill>
                  <a:srgbClr val="0070C0"/>
                </a:solidFill>
                <a:cs typeface="Tahoma"/>
              </a:rPr>
              <a:t>сентября</a:t>
            </a:r>
            <a:r>
              <a:rPr sz="1600" spc="90" dirty="0">
                <a:solidFill>
                  <a:srgbClr val="0070C0"/>
                </a:solidFill>
                <a:cs typeface="Tahoma"/>
              </a:rPr>
              <a:t>,</a:t>
            </a:r>
            <a:r>
              <a:rPr sz="1600" spc="-68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98" dirty="0">
                <a:solidFill>
                  <a:srgbClr val="0070C0"/>
                </a:solidFill>
                <a:cs typeface="Tahoma"/>
              </a:rPr>
              <a:t>заканчивается</a:t>
            </a:r>
            <a:r>
              <a:rPr sz="1600" spc="-45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90" dirty="0">
                <a:solidFill>
                  <a:srgbClr val="0070C0"/>
                </a:solidFill>
                <a:cs typeface="Tahoma"/>
              </a:rPr>
              <a:t>20</a:t>
            </a:r>
            <a:r>
              <a:rPr sz="1600" spc="-60" dirty="0">
                <a:solidFill>
                  <a:srgbClr val="0070C0"/>
                </a:solidFill>
                <a:cs typeface="Tahoma"/>
              </a:rPr>
              <a:t> </a:t>
            </a:r>
            <a:r>
              <a:rPr sz="1600" spc="124" dirty="0">
                <a:solidFill>
                  <a:srgbClr val="0070C0"/>
                </a:solidFill>
                <a:cs typeface="Tahoma"/>
              </a:rPr>
              <a:t>мая</a:t>
            </a:r>
            <a:endParaRPr sz="1600" dirty="0">
              <a:solidFill>
                <a:srgbClr val="0070C0"/>
              </a:solidFill>
              <a:cs typeface="Tahoma"/>
            </a:endParaRPr>
          </a:p>
        </p:txBody>
      </p:sp>
      <p:sp>
        <p:nvSpPr>
          <p:cNvPr id="38" name="object 17"/>
          <p:cNvSpPr txBox="1"/>
          <p:nvPr/>
        </p:nvSpPr>
        <p:spPr>
          <a:xfrm>
            <a:off x="1187624" y="3368227"/>
            <a:ext cx="7956376" cy="124072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600" b="1" spc="49" dirty="0">
                <a:cs typeface="Tahoma"/>
              </a:rPr>
              <a:t>Продолжительность</a:t>
            </a:r>
            <a:r>
              <a:rPr sz="1600" b="1" spc="-34" dirty="0">
                <a:cs typeface="Tahoma"/>
              </a:rPr>
              <a:t> </a:t>
            </a:r>
            <a:r>
              <a:rPr sz="1600" b="1" spc="38" dirty="0">
                <a:cs typeface="Tahoma"/>
              </a:rPr>
              <a:t>учебных</a:t>
            </a:r>
            <a:r>
              <a:rPr sz="1600" b="1" spc="-23" dirty="0">
                <a:cs typeface="Tahoma"/>
              </a:rPr>
              <a:t> </a:t>
            </a:r>
            <a:r>
              <a:rPr sz="1600" b="1" spc="26" dirty="0">
                <a:cs typeface="Tahoma"/>
              </a:rPr>
              <a:t>четвертей:</a:t>
            </a:r>
            <a:endParaRPr sz="1600" dirty="0">
              <a:cs typeface="Tahoma"/>
            </a:endParaRPr>
          </a:p>
          <a:p>
            <a:pPr marL="294799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-98" dirty="0">
                <a:cs typeface="Tahoma"/>
              </a:rPr>
              <a:t>I</a:t>
            </a:r>
            <a:r>
              <a:rPr sz="1600" spc="-75" dirty="0">
                <a:cs typeface="Tahoma"/>
              </a:rPr>
              <a:t> </a:t>
            </a:r>
            <a:r>
              <a:rPr sz="1600" spc="98" dirty="0">
                <a:cs typeface="Tahoma"/>
              </a:rPr>
              <a:t>че</a:t>
            </a:r>
            <a:r>
              <a:rPr sz="1600" spc="86" dirty="0">
                <a:cs typeface="Tahoma"/>
              </a:rPr>
              <a:t>тверть</a:t>
            </a:r>
            <a:r>
              <a:rPr sz="1600" spc="-64" dirty="0">
                <a:cs typeface="Tahoma"/>
              </a:rPr>
              <a:t> –</a:t>
            </a:r>
            <a:r>
              <a:rPr sz="1600" spc="-71" dirty="0">
                <a:cs typeface="Tahoma"/>
              </a:rPr>
              <a:t> </a:t>
            </a:r>
            <a:r>
              <a:rPr sz="1600" spc="124" dirty="0">
                <a:cs typeface="Tahoma"/>
              </a:rPr>
              <a:t>8</a:t>
            </a:r>
            <a:r>
              <a:rPr sz="1600" spc="-64" dirty="0">
                <a:cs typeface="Tahoma"/>
              </a:rPr>
              <a:t> </a:t>
            </a:r>
            <a:r>
              <a:rPr sz="1600" spc="90" dirty="0">
                <a:cs typeface="Tahoma"/>
              </a:rPr>
              <a:t>уч</a:t>
            </a:r>
            <a:r>
              <a:rPr sz="1600" spc="98" dirty="0">
                <a:cs typeface="Tahoma"/>
              </a:rPr>
              <a:t>е</a:t>
            </a:r>
            <a:r>
              <a:rPr sz="1600" spc="113" dirty="0">
                <a:cs typeface="Tahoma"/>
              </a:rPr>
              <a:t>бных</a:t>
            </a:r>
            <a:r>
              <a:rPr sz="1600" spc="-75" dirty="0">
                <a:cs typeface="Tahoma"/>
              </a:rPr>
              <a:t> </a:t>
            </a:r>
            <a:r>
              <a:rPr sz="1600" spc="131" dirty="0">
                <a:cs typeface="Tahoma"/>
              </a:rPr>
              <a:t>нед</a:t>
            </a:r>
            <a:r>
              <a:rPr sz="1600" spc="127" dirty="0">
                <a:cs typeface="Tahoma"/>
              </a:rPr>
              <a:t>е</a:t>
            </a:r>
            <a:r>
              <a:rPr sz="1600" spc="94" dirty="0">
                <a:cs typeface="Tahoma"/>
              </a:rPr>
              <a:t>ль</a:t>
            </a:r>
            <a:endParaRPr sz="1600" dirty="0">
              <a:cs typeface="Tahoma"/>
            </a:endParaRPr>
          </a:p>
          <a:p>
            <a:pPr marL="294799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-101" dirty="0">
                <a:cs typeface="Tahoma"/>
              </a:rPr>
              <a:t>I</a:t>
            </a:r>
            <a:r>
              <a:rPr sz="1600" spc="-98" dirty="0">
                <a:cs typeface="Tahoma"/>
              </a:rPr>
              <a:t>I</a:t>
            </a:r>
            <a:r>
              <a:rPr sz="1600" spc="-75" dirty="0">
                <a:cs typeface="Tahoma"/>
              </a:rPr>
              <a:t> </a:t>
            </a:r>
            <a:r>
              <a:rPr sz="1600" spc="98" dirty="0">
                <a:cs typeface="Tahoma"/>
              </a:rPr>
              <a:t>че</a:t>
            </a:r>
            <a:r>
              <a:rPr sz="1600" spc="86" dirty="0">
                <a:cs typeface="Tahoma"/>
              </a:rPr>
              <a:t>тверть</a:t>
            </a:r>
            <a:r>
              <a:rPr sz="1600" spc="-64" dirty="0">
                <a:cs typeface="Tahoma"/>
              </a:rPr>
              <a:t> –</a:t>
            </a:r>
            <a:r>
              <a:rPr sz="1600" spc="-71" dirty="0">
                <a:cs typeface="Tahoma"/>
              </a:rPr>
              <a:t> </a:t>
            </a:r>
            <a:r>
              <a:rPr sz="1600" spc="124" dirty="0">
                <a:cs typeface="Tahoma"/>
              </a:rPr>
              <a:t>8</a:t>
            </a:r>
            <a:r>
              <a:rPr sz="1600" spc="-64" dirty="0">
                <a:cs typeface="Tahoma"/>
              </a:rPr>
              <a:t> </a:t>
            </a:r>
            <a:r>
              <a:rPr sz="1600" spc="90" dirty="0">
                <a:cs typeface="Tahoma"/>
              </a:rPr>
              <a:t>уч</a:t>
            </a:r>
            <a:r>
              <a:rPr sz="1600" spc="98" dirty="0">
                <a:cs typeface="Tahoma"/>
              </a:rPr>
              <a:t>е</a:t>
            </a:r>
            <a:r>
              <a:rPr sz="1600" spc="113" dirty="0">
                <a:cs typeface="Tahoma"/>
              </a:rPr>
              <a:t>бных</a:t>
            </a:r>
            <a:r>
              <a:rPr sz="1600" spc="-75" dirty="0">
                <a:cs typeface="Tahoma"/>
              </a:rPr>
              <a:t> </a:t>
            </a:r>
            <a:r>
              <a:rPr sz="1600" spc="131" dirty="0">
                <a:cs typeface="Tahoma"/>
              </a:rPr>
              <a:t>нед</a:t>
            </a:r>
            <a:r>
              <a:rPr sz="1600" spc="127" dirty="0">
                <a:cs typeface="Tahoma"/>
              </a:rPr>
              <a:t>е</a:t>
            </a:r>
            <a:r>
              <a:rPr sz="1600" spc="94" dirty="0">
                <a:cs typeface="Tahoma"/>
              </a:rPr>
              <a:t>ль</a:t>
            </a:r>
            <a:endParaRPr sz="1600" dirty="0">
              <a:cs typeface="Tahoma"/>
            </a:endParaRPr>
          </a:p>
          <a:p>
            <a:pPr marL="294799" marR="55245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-101" dirty="0">
                <a:cs typeface="Tahoma"/>
              </a:rPr>
              <a:t>III</a:t>
            </a:r>
            <a:r>
              <a:rPr sz="1600" spc="-75" dirty="0">
                <a:cs typeface="Tahoma"/>
              </a:rPr>
              <a:t> </a:t>
            </a:r>
            <a:r>
              <a:rPr sz="1600" spc="86" dirty="0">
                <a:cs typeface="Tahoma"/>
              </a:rPr>
              <a:t>четверть</a:t>
            </a:r>
            <a:r>
              <a:rPr sz="1600" spc="-68" dirty="0">
                <a:cs typeface="Tahoma"/>
              </a:rPr>
              <a:t> </a:t>
            </a:r>
            <a:r>
              <a:rPr sz="1600" spc="-64" dirty="0">
                <a:cs typeface="Tahoma"/>
              </a:rPr>
              <a:t>–</a:t>
            </a:r>
            <a:r>
              <a:rPr sz="1600" spc="-60" dirty="0">
                <a:cs typeface="Tahoma"/>
              </a:rPr>
              <a:t> </a:t>
            </a:r>
            <a:r>
              <a:rPr sz="1600" spc="-49" dirty="0">
                <a:cs typeface="Tahoma"/>
              </a:rPr>
              <a:t>10</a:t>
            </a:r>
            <a:r>
              <a:rPr sz="1600" spc="-68" dirty="0">
                <a:cs typeface="Tahoma"/>
              </a:rPr>
              <a:t> </a:t>
            </a:r>
            <a:r>
              <a:rPr sz="1600" spc="105" dirty="0">
                <a:cs typeface="Tahoma"/>
              </a:rPr>
              <a:t>учебных</a:t>
            </a:r>
            <a:r>
              <a:rPr sz="1600" spc="-75" dirty="0">
                <a:cs typeface="Tahoma"/>
              </a:rPr>
              <a:t> </a:t>
            </a:r>
            <a:r>
              <a:rPr sz="1600" spc="116" dirty="0">
                <a:cs typeface="Tahoma"/>
              </a:rPr>
              <a:t>недель</a:t>
            </a:r>
            <a:r>
              <a:rPr sz="1600" spc="-71" dirty="0">
                <a:cs typeface="Tahoma"/>
              </a:rPr>
              <a:t> </a:t>
            </a:r>
            <a:r>
              <a:rPr sz="1600" spc="64" dirty="0">
                <a:cs typeface="Tahoma"/>
              </a:rPr>
              <a:t>(для</a:t>
            </a:r>
            <a:r>
              <a:rPr sz="1600" spc="-68" dirty="0">
                <a:cs typeface="Tahoma"/>
              </a:rPr>
              <a:t> </a:t>
            </a:r>
            <a:r>
              <a:rPr sz="1600" spc="-116" dirty="0">
                <a:cs typeface="Tahoma"/>
              </a:rPr>
              <a:t>2-11 </a:t>
            </a:r>
            <a:r>
              <a:rPr sz="1600" spc="-413" dirty="0">
                <a:cs typeface="Tahoma"/>
              </a:rPr>
              <a:t> </a:t>
            </a:r>
            <a:r>
              <a:rPr sz="1600" spc="98" dirty="0">
                <a:cs typeface="Tahoma"/>
              </a:rPr>
              <a:t>к</a:t>
            </a:r>
            <a:r>
              <a:rPr sz="1600" spc="113" dirty="0">
                <a:cs typeface="Tahoma"/>
              </a:rPr>
              <a:t>л</a:t>
            </a:r>
            <a:r>
              <a:rPr sz="1600" spc="-109" dirty="0">
                <a:cs typeface="Tahoma"/>
              </a:rPr>
              <a:t>.),</a:t>
            </a:r>
            <a:r>
              <a:rPr sz="1600" spc="-64" dirty="0">
                <a:cs typeface="Tahoma"/>
              </a:rPr>
              <a:t> </a:t>
            </a:r>
            <a:r>
              <a:rPr sz="1600" spc="83" dirty="0">
                <a:cs typeface="Tahoma"/>
              </a:rPr>
              <a:t>9</a:t>
            </a:r>
            <a:r>
              <a:rPr sz="1600" spc="-60" dirty="0">
                <a:cs typeface="Tahoma"/>
              </a:rPr>
              <a:t> </a:t>
            </a:r>
            <a:r>
              <a:rPr sz="1600" spc="90" dirty="0">
                <a:cs typeface="Tahoma"/>
              </a:rPr>
              <a:t>уч</a:t>
            </a:r>
            <a:r>
              <a:rPr sz="1600" spc="98" dirty="0">
                <a:cs typeface="Tahoma"/>
              </a:rPr>
              <a:t>е</a:t>
            </a:r>
            <a:r>
              <a:rPr sz="1600" spc="113" dirty="0">
                <a:cs typeface="Tahoma"/>
              </a:rPr>
              <a:t>бных</a:t>
            </a:r>
            <a:r>
              <a:rPr sz="1600" spc="-79" dirty="0">
                <a:cs typeface="Tahoma"/>
              </a:rPr>
              <a:t> </a:t>
            </a:r>
            <a:r>
              <a:rPr sz="1600" spc="131" dirty="0">
                <a:cs typeface="Tahoma"/>
              </a:rPr>
              <a:t>нед</a:t>
            </a:r>
            <a:r>
              <a:rPr sz="1600" spc="127" dirty="0">
                <a:cs typeface="Tahoma"/>
              </a:rPr>
              <a:t>е</a:t>
            </a:r>
            <a:r>
              <a:rPr sz="1600" spc="94" dirty="0">
                <a:cs typeface="Tahoma"/>
              </a:rPr>
              <a:t>ль</a:t>
            </a:r>
            <a:r>
              <a:rPr sz="1600" spc="-75" dirty="0">
                <a:cs typeface="Tahoma"/>
              </a:rPr>
              <a:t> </a:t>
            </a:r>
            <a:r>
              <a:rPr sz="1600" spc="64" dirty="0">
                <a:cs typeface="Tahoma"/>
              </a:rPr>
              <a:t>(для</a:t>
            </a:r>
            <a:r>
              <a:rPr sz="1600" spc="-71" dirty="0">
                <a:cs typeface="Tahoma"/>
              </a:rPr>
              <a:t> </a:t>
            </a:r>
            <a:r>
              <a:rPr sz="1600" spc="-251" dirty="0">
                <a:cs typeface="Tahoma"/>
              </a:rPr>
              <a:t>1</a:t>
            </a:r>
            <a:r>
              <a:rPr sz="1600" spc="-56" dirty="0">
                <a:cs typeface="Tahoma"/>
              </a:rPr>
              <a:t> </a:t>
            </a:r>
            <a:r>
              <a:rPr sz="1600" spc="98" dirty="0">
                <a:cs typeface="Tahoma"/>
              </a:rPr>
              <a:t>к</a:t>
            </a:r>
            <a:r>
              <a:rPr sz="1600" spc="113" dirty="0">
                <a:cs typeface="Tahoma"/>
              </a:rPr>
              <a:t>л</a:t>
            </a:r>
            <a:r>
              <a:rPr sz="1600" spc="-101" dirty="0">
                <a:cs typeface="Tahoma"/>
              </a:rPr>
              <a:t>.)</a:t>
            </a:r>
            <a:endParaRPr sz="1600" dirty="0">
              <a:cs typeface="Tahoma"/>
            </a:endParaRPr>
          </a:p>
          <a:p>
            <a:pPr marL="294799" indent="-285750" defTabSz="685800">
              <a:spcBef>
                <a:spcPts val="4"/>
              </a:spcBef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11" dirty="0">
                <a:cs typeface="Tahoma"/>
              </a:rPr>
              <a:t>I</a:t>
            </a:r>
            <a:r>
              <a:rPr sz="1600" spc="23" dirty="0">
                <a:cs typeface="Tahoma"/>
              </a:rPr>
              <a:t>V</a:t>
            </a:r>
            <a:r>
              <a:rPr sz="1600" spc="-60" dirty="0">
                <a:cs typeface="Tahoma"/>
              </a:rPr>
              <a:t> </a:t>
            </a:r>
            <a:r>
              <a:rPr sz="1600" spc="98" dirty="0">
                <a:cs typeface="Tahoma"/>
              </a:rPr>
              <a:t>че</a:t>
            </a:r>
            <a:r>
              <a:rPr sz="1600" spc="86" dirty="0">
                <a:cs typeface="Tahoma"/>
              </a:rPr>
              <a:t>тверть</a:t>
            </a:r>
            <a:r>
              <a:rPr sz="1600" spc="-71" dirty="0">
                <a:cs typeface="Tahoma"/>
              </a:rPr>
              <a:t> </a:t>
            </a:r>
            <a:r>
              <a:rPr sz="1600" spc="-64" dirty="0">
                <a:cs typeface="Tahoma"/>
              </a:rPr>
              <a:t>– </a:t>
            </a:r>
            <a:r>
              <a:rPr sz="1600" spc="124" dirty="0">
                <a:cs typeface="Tahoma"/>
              </a:rPr>
              <a:t>8</a:t>
            </a:r>
            <a:r>
              <a:rPr sz="1600" spc="-68" dirty="0">
                <a:cs typeface="Tahoma"/>
              </a:rPr>
              <a:t> </a:t>
            </a:r>
            <a:r>
              <a:rPr sz="1600" spc="90" dirty="0">
                <a:cs typeface="Tahoma"/>
              </a:rPr>
              <a:t>уч</a:t>
            </a:r>
            <a:r>
              <a:rPr sz="1600" spc="98" dirty="0">
                <a:cs typeface="Tahoma"/>
              </a:rPr>
              <a:t>е</a:t>
            </a:r>
            <a:r>
              <a:rPr sz="1600" spc="113" dirty="0">
                <a:cs typeface="Tahoma"/>
              </a:rPr>
              <a:t>бных</a:t>
            </a:r>
            <a:r>
              <a:rPr sz="1600" spc="-79" dirty="0">
                <a:cs typeface="Tahoma"/>
              </a:rPr>
              <a:t> </a:t>
            </a:r>
            <a:r>
              <a:rPr sz="1600" spc="131" dirty="0">
                <a:cs typeface="Tahoma"/>
              </a:rPr>
              <a:t>нед</a:t>
            </a:r>
            <a:r>
              <a:rPr sz="1600" spc="127" dirty="0">
                <a:cs typeface="Tahoma"/>
              </a:rPr>
              <a:t>е</a:t>
            </a:r>
            <a:r>
              <a:rPr sz="1600" spc="94" dirty="0">
                <a:cs typeface="Tahoma"/>
              </a:rPr>
              <a:t>ль</a:t>
            </a:r>
            <a:endParaRPr sz="1600" dirty="0">
              <a:cs typeface="Tahoma"/>
            </a:endParaRPr>
          </a:p>
        </p:txBody>
      </p:sp>
      <p:sp>
        <p:nvSpPr>
          <p:cNvPr id="39" name="object 18"/>
          <p:cNvSpPr txBox="1"/>
          <p:nvPr/>
        </p:nvSpPr>
        <p:spPr>
          <a:xfrm>
            <a:off x="1187624" y="4670607"/>
            <a:ext cx="7984564" cy="99450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600" b="1" spc="49" dirty="0">
                <a:cs typeface="Tahoma"/>
              </a:rPr>
              <a:t>Продолжительность</a:t>
            </a:r>
            <a:r>
              <a:rPr sz="1600" b="1" spc="-41" dirty="0">
                <a:cs typeface="Tahoma"/>
              </a:rPr>
              <a:t> </a:t>
            </a:r>
            <a:r>
              <a:rPr sz="1600" b="1" spc="23" dirty="0">
                <a:cs typeface="Tahoma"/>
              </a:rPr>
              <a:t>каникул:</a:t>
            </a:r>
            <a:endParaRPr sz="1600" dirty="0">
              <a:cs typeface="Tahoma"/>
            </a:endParaRPr>
          </a:p>
          <a:p>
            <a:pPr marL="294799" marR="1018223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135" dirty="0">
                <a:cs typeface="Tahoma"/>
              </a:rPr>
              <a:t>по</a:t>
            </a:r>
            <a:r>
              <a:rPr sz="1600" spc="-68" dirty="0">
                <a:cs typeface="Tahoma"/>
              </a:rPr>
              <a:t> </a:t>
            </a:r>
            <a:r>
              <a:rPr sz="1600" spc="124" dirty="0">
                <a:cs typeface="Tahoma"/>
              </a:rPr>
              <a:t>о</a:t>
            </a:r>
            <a:r>
              <a:rPr sz="1600" spc="105" dirty="0">
                <a:cs typeface="Tahoma"/>
              </a:rPr>
              <a:t>к</a:t>
            </a:r>
            <a:r>
              <a:rPr sz="1600" spc="135" dirty="0">
                <a:cs typeface="Tahoma"/>
              </a:rPr>
              <a:t>о</a:t>
            </a:r>
            <a:r>
              <a:rPr sz="1600" spc="131" dirty="0">
                <a:cs typeface="Tahoma"/>
              </a:rPr>
              <a:t>н</a:t>
            </a:r>
            <a:r>
              <a:rPr sz="1600" spc="98" dirty="0">
                <a:cs typeface="Tahoma"/>
              </a:rPr>
              <a:t>чан</a:t>
            </a:r>
            <a:r>
              <a:rPr sz="1600" spc="165" dirty="0">
                <a:cs typeface="Tahoma"/>
              </a:rPr>
              <a:t>ии</a:t>
            </a:r>
            <a:r>
              <a:rPr sz="1600" spc="-38" dirty="0">
                <a:cs typeface="Tahoma"/>
              </a:rPr>
              <a:t> </a:t>
            </a:r>
            <a:r>
              <a:rPr sz="1600" spc="-101" dirty="0">
                <a:cs typeface="Tahoma"/>
              </a:rPr>
              <a:t>I</a:t>
            </a:r>
            <a:r>
              <a:rPr sz="1600" spc="-124" dirty="0">
                <a:cs typeface="Tahoma"/>
              </a:rPr>
              <a:t>,</a:t>
            </a:r>
            <a:r>
              <a:rPr sz="1600" spc="-71" dirty="0">
                <a:cs typeface="Tahoma"/>
              </a:rPr>
              <a:t> </a:t>
            </a:r>
            <a:r>
              <a:rPr sz="1600" spc="-101" dirty="0">
                <a:cs typeface="Tahoma"/>
              </a:rPr>
              <a:t>II</a:t>
            </a:r>
            <a:r>
              <a:rPr sz="1600" spc="-124" dirty="0">
                <a:cs typeface="Tahoma"/>
              </a:rPr>
              <a:t>,</a:t>
            </a:r>
            <a:r>
              <a:rPr sz="1600" spc="-64" dirty="0">
                <a:cs typeface="Tahoma"/>
              </a:rPr>
              <a:t> </a:t>
            </a:r>
            <a:r>
              <a:rPr sz="1600" spc="-101" dirty="0">
                <a:cs typeface="Tahoma"/>
              </a:rPr>
              <a:t>II</a:t>
            </a:r>
            <a:r>
              <a:rPr sz="1600" spc="-98" dirty="0">
                <a:cs typeface="Tahoma"/>
              </a:rPr>
              <a:t>I</a:t>
            </a:r>
            <a:r>
              <a:rPr sz="1600" dirty="0">
                <a:cs typeface="Tahoma"/>
              </a:rPr>
              <a:t> </a:t>
            </a:r>
            <a:r>
              <a:rPr sz="1600" spc="-146" dirty="0">
                <a:cs typeface="Tahoma"/>
              </a:rPr>
              <a:t> </a:t>
            </a:r>
            <a:r>
              <a:rPr sz="1600" spc="98" dirty="0">
                <a:cs typeface="Tahoma"/>
              </a:rPr>
              <a:t>четверти</a:t>
            </a:r>
            <a:r>
              <a:rPr sz="1600" spc="-68" dirty="0">
                <a:cs typeface="Tahoma"/>
              </a:rPr>
              <a:t> </a:t>
            </a:r>
            <a:r>
              <a:rPr sz="1600" spc="-64" dirty="0">
                <a:cs typeface="Tahoma"/>
              </a:rPr>
              <a:t>– </a:t>
            </a:r>
            <a:r>
              <a:rPr sz="1600" spc="60" dirty="0">
                <a:cs typeface="Tahoma"/>
              </a:rPr>
              <a:t>9  </a:t>
            </a:r>
            <a:r>
              <a:rPr sz="1600" spc="113" dirty="0">
                <a:cs typeface="Tahoma"/>
              </a:rPr>
              <a:t>календарных</a:t>
            </a:r>
            <a:r>
              <a:rPr sz="1600" spc="-56" dirty="0">
                <a:cs typeface="Tahoma"/>
              </a:rPr>
              <a:t> </a:t>
            </a:r>
            <a:r>
              <a:rPr sz="1600" spc="139" dirty="0">
                <a:cs typeface="Tahoma"/>
              </a:rPr>
              <a:t>дней</a:t>
            </a:r>
            <a:endParaRPr sz="1600" dirty="0">
              <a:cs typeface="Tahoma"/>
            </a:endParaRPr>
          </a:p>
          <a:p>
            <a:pPr marL="294799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116" dirty="0">
                <a:cs typeface="Tahoma"/>
              </a:rPr>
              <a:t>дополнительные</a:t>
            </a:r>
            <a:r>
              <a:rPr sz="1600" spc="-60" dirty="0">
                <a:cs typeface="Tahoma"/>
              </a:rPr>
              <a:t> </a:t>
            </a:r>
            <a:r>
              <a:rPr sz="1600" spc="113" dirty="0">
                <a:cs typeface="Tahoma"/>
              </a:rPr>
              <a:t>каникулы</a:t>
            </a:r>
            <a:r>
              <a:rPr sz="1600" spc="-53" dirty="0">
                <a:cs typeface="Tahoma"/>
              </a:rPr>
              <a:t> </a:t>
            </a:r>
            <a:r>
              <a:rPr sz="1600" spc="-64" dirty="0">
                <a:cs typeface="Tahoma"/>
              </a:rPr>
              <a:t>–</a:t>
            </a:r>
            <a:r>
              <a:rPr sz="1600" spc="-60" dirty="0">
                <a:cs typeface="Tahoma"/>
              </a:rPr>
              <a:t> </a:t>
            </a:r>
            <a:r>
              <a:rPr sz="1600" spc="83" dirty="0">
                <a:cs typeface="Tahoma"/>
              </a:rPr>
              <a:t>9</a:t>
            </a:r>
            <a:r>
              <a:rPr sz="1600" spc="-71" dirty="0">
                <a:cs typeface="Tahoma"/>
              </a:rPr>
              <a:t> </a:t>
            </a:r>
            <a:r>
              <a:rPr sz="1600" spc="113" dirty="0" err="1">
                <a:cs typeface="Tahoma"/>
              </a:rPr>
              <a:t>календарных</a:t>
            </a:r>
            <a:r>
              <a:rPr lang="ru-RU" sz="1600" dirty="0">
                <a:cs typeface="Tahoma"/>
              </a:rPr>
              <a:t> </a:t>
            </a:r>
            <a:r>
              <a:rPr sz="1600" spc="143" dirty="0" err="1">
                <a:cs typeface="Tahoma"/>
              </a:rPr>
              <a:t>дней</a:t>
            </a:r>
            <a:r>
              <a:rPr sz="1600" spc="-75" dirty="0">
                <a:cs typeface="Tahoma"/>
              </a:rPr>
              <a:t> </a:t>
            </a:r>
            <a:r>
              <a:rPr sz="1600" spc="64" dirty="0">
                <a:cs typeface="Tahoma"/>
              </a:rPr>
              <a:t>(для</a:t>
            </a:r>
            <a:r>
              <a:rPr sz="1600" spc="-75" dirty="0">
                <a:cs typeface="Tahoma"/>
              </a:rPr>
              <a:t> </a:t>
            </a:r>
            <a:r>
              <a:rPr sz="1600" spc="-251" dirty="0">
                <a:cs typeface="Tahoma"/>
              </a:rPr>
              <a:t>1</a:t>
            </a:r>
            <a:r>
              <a:rPr sz="1600" spc="-64" dirty="0">
                <a:cs typeface="Tahoma"/>
              </a:rPr>
              <a:t> </a:t>
            </a:r>
            <a:r>
              <a:rPr sz="1600" spc="98" dirty="0" err="1">
                <a:cs typeface="Tahoma"/>
              </a:rPr>
              <a:t>к</a:t>
            </a:r>
            <a:r>
              <a:rPr sz="1600" spc="113" dirty="0" err="1">
                <a:cs typeface="Tahoma"/>
              </a:rPr>
              <a:t>л</a:t>
            </a:r>
            <a:r>
              <a:rPr sz="1600" spc="-98" dirty="0">
                <a:cs typeface="Tahoma"/>
              </a:rPr>
              <a:t>.)</a:t>
            </a:r>
            <a:endParaRPr lang="ru-RU" sz="1600" dirty="0">
              <a:cs typeface="Tahoma"/>
            </a:endParaRPr>
          </a:p>
          <a:p>
            <a:pPr marL="294799" indent="-285750" defTabSz="685800">
              <a:buClr>
                <a:srgbClr val="0070C0"/>
              </a:buClr>
              <a:buFont typeface="Arial" panose="020B0604020202020204" pitchFamily="34" charset="0"/>
              <a:buChar char="•"/>
              <a:tabLst>
                <a:tab pos="224790" algn="l"/>
              </a:tabLst>
            </a:pPr>
            <a:r>
              <a:rPr sz="1600" spc="135" dirty="0">
                <a:cs typeface="Tahoma"/>
              </a:rPr>
              <a:t>по</a:t>
            </a:r>
            <a:r>
              <a:rPr sz="1600" spc="-75" dirty="0">
                <a:cs typeface="Tahoma"/>
              </a:rPr>
              <a:t> </a:t>
            </a:r>
            <a:r>
              <a:rPr sz="1600" spc="124" dirty="0">
                <a:cs typeface="Tahoma"/>
              </a:rPr>
              <a:t>окончании</a:t>
            </a:r>
            <a:r>
              <a:rPr sz="1600" spc="-49" dirty="0">
                <a:cs typeface="Tahoma"/>
              </a:rPr>
              <a:t> </a:t>
            </a:r>
            <a:r>
              <a:rPr sz="1600" spc="113" dirty="0">
                <a:cs typeface="Tahoma"/>
              </a:rPr>
              <a:t>учебного</a:t>
            </a:r>
            <a:r>
              <a:rPr sz="1600" spc="-83" dirty="0">
                <a:cs typeface="Tahoma"/>
              </a:rPr>
              <a:t> </a:t>
            </a:r>
            <a:r>
              <a:rPr sz="1600" spc="98" dirty="0">
                <a:cs typeface="Tahoma"/>
              </a:rPr>
              <a:t>года</a:t>
            </a:r>
            <a:r>
              <a:rPr sz="1600" spc="-68" dirty="0">
                <a:cs typeface="Tahoma"/>
              </a:rPr>
              <a:t> </a:t>
            </a:r>
            <a:r>
              <a:rPr sz="1600" spc="86" dirty="0">
                <a:cs typeface="Tahoma"/>
              </a:rPr>
              <a:t>(летние </a:t>
            </a:r>
            <a:r>
              <a:rPr sz="1600" spc="-409" dirty="0">
                <a:cs typeface="Tahoma"/>
              </a:rPr>
              <a:t> </a:t>
            </a:r>
            <a:r>
              <a:rPr sz="1600" spc="90" dirty="0">
                <a:cs typeface="Tahoma"/>
              </a:rPr>
              <a:t>ка</a:t>
            </a:r>
            <a:r>
              <a:rPr sz="1600" spc="158" dirty="0">
                <a:cs typeface="Tahoma"/>
              </a:rPr>
              <a:t>н</a:t>
            </a:r>
            <a:r>
              <a:rPr sz="1600" spc="150" dirty="0">
                <a:cs typeface="Tahoma"/>
              </a:rPr>
              <a:t>и</a:t>
            </a:r>
            <a:r>
              <a:rPr sz="1600" spc="94" dirty="0">
                <a:cs typeface="Tahoma"/>
              </a:rPr>
              <a:t>кул</a:t>
            </a:r>
            <a:r>
              <a:rPr sz="1600" spc="131" dirty="0">
                <a:cs typeface="Tahoma"/>
              </a:rPr>
              <a:t>ы</a:t>
            </a:r>
            <a:r>
              <a:rPr sz="1600" spc="-75" dirty="0">
                <a:cs typeface="Tahoma"/>
              </a:rPr>
              <a:t>)</a:t>
            </a:r>
            <a:r>
              <a:rPr sz="1600" spc="-64" dirty="0">
                <a:cs typeface="Tahoma"/>
              </a:rPr>
              <a:t> – </a:t>
            </a:r>
            <a:r>
              <a:rPr sz="1600" spc="135" dirty="0">
                <a:cs typeface="Tahoma"/>
              </a:rPr>
              <a:t>не</a:t>
            </a:r>
            <a:r>
              <a:rPr sz="1600" spc="-71" dirty="0">
                <a:cs typeface="Tahoma"/>
              </a:rPr>
              <a:t> </a:t>
            </a:r>
            <a:r>
              <a:rPr sz="1600" spc="176" dirty="0">
                <a:cs typeface="Tahoma"/>
              </a:rPr>
              <a:t>м</a:t>
            </a:r>
            <a:r>
              <a:rPr sz="1600" spc="150" dirty="0">
                <a:cs typeface="Tahoma"/>
              </a:rPr>
              <a:t>е</a:t>
            </a:r>
            <a:r>
              <a:rPr sz="1600" spc="131" dirty="0">
                <a:cs typeface="Tahoma"/>
              </a:rPr>
              <a:t>нее</a:t>
            </a:r>
            <a:r>
              <a:rPr sz="1600" spc="-79" dirty="0">
                <a:cs typeface="Tahoma"/>
              </a:rPr>
              <a:t> </a:t>
            </a:r>
            <a:r>
              <a:rPr sz="1600" spc="124" dirty="0">
                <a:cs typeface="Tahoma"/>
              </a:rPr>
              <a:t>8</a:t>
            </a:r>
            <a:r>
              <a:rPr sz="1600" spc="-60" dirty="0">
                <a:cs typeface="Tahoma"/>
              </a:rPr>
              <a:t> </a:t>
            </a:r>
            <a:r>
              <a:rPr sz="1600" spc="131" dirty="0">
                <a:cs typeface="Tahoma"/>
              </a:rPr>
              <a:t>нед</a:t>
            </a:r>
            <a:r>
              <a:rPr sz="1600" spc="127" dirty="0">
                <a:cs typeface="Tahoma"/>
              </a:rPr>
              <a:t>е</a:t>
            </a:r>
            <a:r>
              <a:rPr sz="1600" spc="94" dirty="0">
                <a:cs typeface="Tahoma"/>
              </a:rPr>
              <a:t>ль</a:t>
            </a:r>
            <a:endParaRPr sz="1600" dirty="0">
              <a:cs typeface="Tahoma"/>
            </a:endParaRPr>
          </a:p>
        </p:txBody>
      </p:sp>
      <p:sp>
        <p:nvSpPr>
          <p:cNvPr id="40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3" y="1325584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42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2" y="1902557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43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27523" y="2519662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348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Прямоугольник 1"/>
          <p:cNvSpPr/>
          <p:nvPr/>
        </p:nvSpPr>
        <p:spPr>
          <a:xfrm>
            <a:off x="568184" y="449616"/>
            <a:ext cx="8353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РАЗВИТИЕ ПЛАТФОРМЫ «СФЕРУМ»</a:t>
            </a:r>
          </a:p>
        </p:txBody>
      </p:sp>
      <p:sp>
        <p:nvSpPr>
          <p:cNvPr id="28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12</a:t>
            </a:r>
            <a:endParaRPr lang="ru-RU" sz="1000" b="0" strike="noStrike" spc="-1" dirty="0">
              <a:latin typeface="Arial"/>
            </a:endParaRPr>
          </a:p>
        </p:txBody>
      </p:sp>
      <p:sp>
        <p:nvSpPr>
          <p:cNvPr id="11" name="object 7"/>
          <p:cNvSpPr txBox="1"/>
          <p:nvPr/>
        </p:nvSpPr>
        <p:spPr>
          <a:xfrm>
            <a:off x="1013131" y="1391965"/>
            <a:ext cx="7463530" cy="44611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defTabSz="685800">
              <a:lnSpc>
                <a:spcPts val="1710"/>
              </a:lnSpc>
              <a:spcBef>
                <a:spcPts val="79"/>
              </a:spcBef>
              <a:defRPr/>
            </a:pPr>
            <a:r>
              <a:rPr sz="1600" spc="146" dirty="0">
                <a:cs typeface="Tahoma"/>
              </a:rPr>
              <a:t>Приоритет</a:t>
            </a:r>
            <a:r>
              <a:rPr sz="1600" spc="-98" dirty="0">
                <a:cs typeface="Tahoma"/>
              </a:rPr>
              <a:t> </a:t>
            </a:r>
            <a:r>
              <a:rPr sz="1600" spc="26" dirty="0">
                <a:cs typeface="Tahoma"/>
              </a:rPr>
              <a:t>-</a:t>
            </a:r>
            <a:r>
              <a:rPr sz="1600" spc="-71" dirty="0">
                <a:cs typeface="Tahoma"/>
              </a:rPr>
              <a:t> </a:t>
            </a:r>
            <a:r>
              <a:rPr sz="1600" spc="139" dirty="0">
                <a:cs typeface="Tahoma"/>
              </a:rPr>
              <a:t>переход</a:t>
            </a:r>
            <a:r>
              <a:rPr sz="1600" spc="-98" dirty="0">
                <a:cs typeface="Tahoma"/>
              </a:rPr>
              <a:t> </a:t>
            </a:r>
            <a:r>
              <a:rPr sz="1600" spc="127" dirty="0">
                <a:cs typeface="Tahoma"/>
              </a:rPr>
              <a:t>на</a:t>
            </a:r>
            <a:r>
              <a:rPr sz="1600" spc="-86" dirty="0">
                <a:cs typeface="Tahoma"/>
              </a:rPr>
              <a:t> </a:t>
            </a:r>
            <a:r>
              <a:rPr sz="1600" spc="120" dirty="0">
                <a:cs typeface="Tahoma"/>
              </a:rPr>
              <a:t>отечественные</a:t>
            </a:r>
            <a:r>
              <a:rPr sz="1600" spc="-86" dirty="0">
                <a:cs typeface="Tahoma"/>
              </a:rPr>
              <a:t> </a:t>
            </a:r>
            <a:r>
              <a:rPr sz="1600" spc="153" dirty="0">
                <a:cs typeface="Tahoma"/>
              </a:rPr>
              <a:t>коммуникационные</a:t>
            </a:r>
            <a:endParaRPr sz="1600" dirty="0">
              <a:cs typeface="Tahoma"/>
            </a:endParaRPr>
          </a:p>
          <a:p>
            <a:pPr marL="9525" defTabSz="685800">
              <a:lnSpc>
                <a:spcPts val="1710"/>
              </a:lnSpc>
              <a:defRPr/>
            </a:pPr>
            <a:r>
              <a:rPr sz="1600" spc="158" dirty="0">
                <a:cs typeface="Tahoma"/>
              </a:rPr>
              <a:t>сервисы</a:t>
            </a:r>
            <a:r>
              <a:rPr sz="1600" spc="-113" dirty="0">
                <a:cs typeface="Tahoma"/>
              </a:rPr>
              <a:t> </a:t>
            </a:r>
            <a:r>
              <a:rPr sz="1600" spc="124" dirty="0">
                <a:cs typeface="Tahoma"/>
              </a:rPr>
              <a:t>в</a:t>
            </a:r>
            <a:r>
              <a:rPr sz="1600" spc="-90" dirty="0">
                <a:cs typeface="Tahoma"/>
              </a:rPr>
              <a:t> </a:t>
            </a:r>
            <a:r>
              <a:rPr sz="1600" spc="124" dirty="0">
                <a:cs typeface="Tahoma"/>
              </a:rPr>
              <a:t>образовании!</a:t>
            </a:r>
            <a:endParaRPr sz="1600" dirty="0">
              <a:cs typeface="Tahoma"/>
            </a:endParaRPr>
          </a:p>
        </p:txBody>
      </p:sp>
      <p:sp>
        <p:nvSpPr>
          <p:cNvPr id="17" name="object 14"/>
          <p:cNvSpPr txBox="1"/>
          <p:nvPr/>
        </p:nvSpPr>
        <p:spPr>
          <a:xfrm>
            <a:off x="1032310" y="3402896"/>
            <a:ext cx="4907280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06229" indent="-297180" defTabSz="685800">
              <a:spcBef>
                <a:spcPts val="75"/>
              </a:spcBef>
              <a:buFontTx/>
              <a:buChar char="&gt;"/>
              <a:tabLst>
                <a:tab pos="306705" algn="l"/>
              </a:tabLst>
              <a:defRPr/>
            </a:pPr>
            <a:r>
              <a:rPr lang="ru-RU" sz="2700" b="1" spc="-694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2700" b="1" spc="-694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1</a:t>
            </a:r>
            <a:r>
              <a:rPr sz="2700" b="1" spc="-60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2700" b="1" spc="7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млн</a:t>
            </a:r>
            <a:r>
              <a:rPr sz="2700" b="1" spc="-49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1200" spc="94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человек</a:t>
            </a:r>
            <a:r>
              <a:rPr sz="1200" spc="-4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1200" spc="19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-</a:t>
            </a:r>
            <a:r>
              <a:rPr sz="1200" spc="-60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1200" spc="10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ежемесячная</a:t>
            </a:r>
            <a:r>
              <a:rPr sz="1200" spc="-34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1200" spc="86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активная</a:t>
            </a:r>
            <a:r>
              <a:rPr sz="1200" spc="-53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1200" spc="101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аудитория</a:t>
            </a:r>
            <a:endParaRPr sz="1200" dirty="0">
              <a:solidFill>
                <a:schemeClr val="accent3">
                  <a:lumMod val="7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8" name="object 15"/>
          <p:cNvSpPr txBox="1"/>
          <p:nvPr/>
        </p:nvSpPr>
        <p:spPr>
          <a:xfrm>
            <a:off x="1031179" y="4361429"/>
            <a:ext cx="4883468" cy="69137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defTabSz="685800">
              <a:spcBef>
                <a:spcPts val="71"/>
              </a:spcBef>
              <a:defRPr/>
            </a:pPr>
            <a:r>
              <a:rPr sz="3000" b="1" spc="38" dirty="0">
                <a:solidFill>
                  <a:srgbClr val="0070C0"/>
                </a:solidFill>
                <a:latin typeface="Tahoma"/>
                <a:cs typeface="Tahoma"/>
              </a:rPr>
              <a:t>важно</a:t>
            </a:r>
            <a:r>
              <a:rPr sz="3000" b="1" spc="-506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71" dirty="0">
                <a:solidFill>
                  <a:srgbClr val="0070C0"/>
                </a:solidFill>
                <a:latin typeface="Tahoma"/>
                <a:cs typeface="Tahoma"/>
              </a:rPr>
              <a:t>а</a:t>
            </a:r>
            <a:r>
              <a:rPr sz="1350" spc="90" dirty="0">
                <a:solidFill>
                  <a:srgbClr val="0070C0"/>
                </a:solidFill>
                <a:latin typeface="Tahoma"/>
                <a:cs typeface="Tahoma"/>
              </a:rPr>
              <a:t>кт</a:t>
            </a:r>
            <a:r>
              <a:rPr sz="1350" spc="98" dirty="0">
                <a:solidFill>
                  <a:srgbClr val="0070C0"/>
                </a:solidFill>
                <a:latin typeface="Tahoma"/>
                <a:cs typeface="Tahoma"/>
              </a:rPr>
              <a:t>и</a:t>
            </a:r>
            <a:r>
              <a:rPr sz="1350" spc="127" dirty="0">
                <a:solidFill>
                  <a:srgbClr val="0070C0"/>
                </a:solidFill>
                <a:latin typeface="Tahoma"/>
                <a:cs typeface="Tahoma"/>
              </a:rPr>
              <a:t>вн</a:t>
            </a:r>
            <a:r>
              <a:rPr sz="1350" spc="124" dirty="0">
                <a:solidFill>
                  <a:srgbClr val="0070C0"/>
                </a:solidFill>
                <a:latin typeface="Tahoma"/>
                <a:cs typeface="Tahoma"/>
              </a:rPr>
              <a:t>ее</a:t>
            </a:r>
            <a:r>
              <a:rPr sz="1350" spc="-53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127" dirty="0">
                <a:solidFill>
                  <a:srgbClr val="0070C0"/>
                </a:solidFill>
                <a:latin typeface="Tahoma"/>
                <a:cs typeface="Tahoma"/>
              </a:rPr>
              <a:t>вн</a:t>
            </a:r>
            <a:r>
              <a:rPr sz="1350" spc="105" dirty="0">
                <a:solidFill>
                  <a:srgbClr val="0070C0"/>
                </a:solidFill>
                <a:latin typeface="Tahoma"/>
                <a:cs typeface="Tahoma"/>
              </a:rPr>
              <a:t>едрять</a:t>
            </a:r>
            <a:r>
              <a:rPr sz="1350" spc="-71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113" dirty="0">
                <a:solidFill>
                  <a:srgbClr val="0070C0"/>
                </a:solidFill>
                <a:latin typeface="Tahoma"/>
                <a:cs typeface="Tahoma"/>
              </a:rPr>
              <a:t>в</a:t>
            </a:r>
            <a:r>
              <a:rPr sz="1350" spc="-64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116" dirty="0">
                <a:solidFill>
                  <a:srgbClr val="0070C0"/>
                </a:solidFill>
                <a:latin typeface="Tahoma"/>
                <a:cs typeface="Tahoma"/>
              </a:rPr>
              <a:t>о</a:t>
            </a:r>
            <a:r>
              <a:rPr sz="1350" spc="135" dirty="0">
                <a:solidFill>
                  <a:srgbClr val="0070C0"/>
                </a:solidFill>
                <a:latin typeface="Tahoma"/>
                <a:cs typeface="Tahoma"/>
              </a:rPr>
              <a:t>бр</a:t>
            </a:r>
            <a:r>
              <a:rPr sz="1350" spc="124" dirty="0">
                <a:solidFill>
                  <a:srgbClr val="0070C0"/>
                </a:solidFill>
                <a:latin typeface="Tahoma"/>
                <a:cs typeface="Tahoma"/>
              </a:rPr>
              <a:t>а</a:t>
            </a:r>
            <a:r>
              <a:rPr sz="1350" spc="105" dirty="0">
                <a:solidFill>
                  <a:srgbClr val="0070C0"/>
                </a:solidFill>
                <a:latin typeface="Tahoma"/>
                <a:cs typeface="Tahoma"/>
              </a:rPr>
              <a:t>з</a:t>
            </a:r>
            <a:r>
              <a:rPr sz="1350" spc="116" dirty="0">
                <a:solidFill>
                  <a:srgbClr val="0070C0"/>
                </a:solidFill>
                <a:latin typeface="Tahoma"/>
                <a:cs typeface="Tahoma"/>
              </a:rPr>
              <a:t>о</a:t>
            </a:r>
            <a:r>
              <a:rPr sz="1350" spc="94" dirty="0">
                <a:solidFill>
                  <a:srgbClr val="0070C0"/>
                </a:solidFill>
                <a:latin typeface="Tahoma"/>
                <a:cs typeface="Tahoma"/>
              </a:rPr>
              <a:t>в</a:t>
            </a:r>
            <a:r>
              <a:rPr sz="1350" spc="83" dirty="0">
                <a:solidFill>
                  <a:srgbClr val="0070C0"/>
                </a:solidFill>
                <a:latin typeface="Tahoma"/>
                <a:cs typeface="Tahoma"/>
              </a:rPr>
              <a:t>а</a:t>
            </a:r>
            <a:r>
              <a:rPr sz="1350" spc="90" dirty="0">
                <a:solidFill>
                  <a:srgbClr val="0070C0"/>
                </a:solidFill>
                <a:latin typeface="Tahoma"/>
                <a:cs typeface="Tahoma"/>
              </a:rPr>
              <a:t>тель</a:t>
            </a:r>
            <a:r>
              <a:rPr sz="1350" spc="94" dirty="0">
                <a:solidFill>
                  <a:srgbClr val="0070C0"/>
                </a:solidFill>
                <a:latin typeface="Tahoma"/>
                <a:cs typeface="Tahoma"/>
              </a:rPr>
              <a:t>н</a:t>
            </a:r>
            <a:r>
              <a:rPr sz="1350" spc="146" dirty="0">
                <a:solidFill>
                  <a:srgbClr val="0070C0"/>
                </a:solidFill>
                <a:latin typeface="Tahoma"/>
                <a:cs typeface="Tahoma"/>
              </a:rPr>
              <a:t>ый</a:t>
            </a:r>
            <a:endParaRPr sz="1350" dirty="0">
              <a:solidFill>
                <a:srgbClr val="0070C0"/>
              </a:solidFill>
              <a:latin typeface="Tahoma"/>
              <a:cs typeface="Tahoma"/>
            </a:endParaRPr>
          </a:p>
          <a:p>
            <a:pPr marL="9525" defTabSz="685800">
              <a:spcBef>
                <a:spcPts val="79"/>
              </a:spcBef>
              <a:defRPr/>
            </a:pPr>
            <a:r>
              <a:rPr sz="1350" spc="143" dirty="0">
                <a:solidFill>
                  <a:srgbClr val="0070C0"/>
                </a:solidFill>
                <a:latin typeface="Tahoma"/>
                <a:cs typeface="Tahoma"/>
              </a:rPr>
              <a:t>процесс</a:t>
            </a:r>
            <a:r>
              <a:rPr sz="1350" spc="-79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105" dirty="0" err="1">
                <a:solidFill>
                  <a:srgbClr val="0070C0"/>
                </a:solidFill>
                <a:latin typeface="Tahoma"/>
                <a:cs typeface="Tahoma"/>
              </a:rPr>
              <a:t>отечественные</a:t>
            </a:r>
            <a:r>
              <a:rPr sz="1350" spc="-79" dirty="0">
                <a:solidFill>
                  <a:srgbClr val="0070C0"/>
                </a:solidFill>
                <a:latin typeface="Tahoma"/>
                <a:cs typeface="Tahoma"/>
              </a:rPr>
              <a:t> </a:t>
            </a:r>
            <a:r>
              <a:rPr sz="1350" spc="135" dirty="0" err="1">
                <a:solidFill>
                  <a:srgbClr val="0070C0"/>
                </a:solidFill>
                <a:latin typeface="Tahoma"/>
                <a:cs typeface="Tahoma"/>
              </a:rPr>
              <a:t>сервисы</a:t>
            </a:r>
            <a:endParaRPr sz="1350" dirty="0">
              <a:solidFill>
                <a:srgbClr val="0070C0"/>
              </a:solidFill>
              <a:latin typeface="Tahoma"/>
              <a:cs typeface="Tahoma"/>
            </a:endParaRPr>
          </a:p>
        </p:txBody>
      </p:sp>
      <p:sp>
        <p:nvSpPr>
          <p:cNvPr id="19" name="object 16"/>
          <p:cNvSpPr txBox="1"/>
          <p:nvPr/>
        </p:nvSpPr>
        <p:spPr>
          <a:xfrm>
            <a:off x="6167456" y="2276872"/>
            <a:ext cx="2869040" cy="163105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defTabSz="685800">
              <a:lnSpc>
                <a:spcPts val="1763"/>
              </a:lnSpc>
              <a:spcBef>
                <a:spcPts val="79"/>
              </a:spcBef>
              <a:defRPr/>
            </a:pPr>
            <a:r>
              <a:rPr sz="1500" b="1" spc="-34" dirty="0">
                <a:solidFill>
                  <a:srgbClr val="0070C0"/>
                </a:solidFill>
                <a:cs typeface="Tahoma"/>
              </a:rPr>
              <a:t>«Сферум»</a:t>
            </a:r>
            <a:r>
              <a:rPr sz="1500" b="1" spc="-41" dirty="0">
                <a:solidFill>
                  <a:srgbClr val="0070C0"/>
                </a:solidFill>
                <a:cs typeface="Tahoma"/>
              </a:rPr>
              <a:t> </a:t>
            </a:r>
            <a:r>
              <a:rPr sz="1500" b="1" spc="45" dirty="0">
                <a:solidFill>
                  <a:srgbClr val="0070C0"/>
                </a:solidFill>
                <a:cs typeface="Tahoma"/>
              </a:rPr>
              <a:t>доступен</a:t>
            </a:r>
            <a:r>
              <a:rPr sz="1500" b="1" spc="-53" dirty="0">
                <a:solidFill>
                  <a:srgbClr val="0070C0"/>
                </a:solidFill>
                <a:cs typeface="Tahoma"/>
              </a:rPr>
              <a:t> </a:t>
            </a:r>
            <a:r>
              <a:rPr sz="1500" b="1" spc="26" dirty="0">
                <a:solidFill>
                  <a:srgbClr val="0070C0"/>
                </a:solidFill>
                <a:cs typeface="Tahoma"/>
              </a:rPr>
              <a:t>всем!</a:t>
            </a:r>
            <a:endParaRPr sz="1500" dirty="0">
              <a:solidFill>
                <a:srgbClr val="0070C0"/>
              </a:solidFill>
              <a:cs typeface="Tahoma"/>
            </a:endParaRPr>
          </a:p>
          <a:p>
            <a:pPr marL="223838" indent="-214313" defTabSz="685800">
              <a:lnSpc>
                <a:spcPts val="1823"/>
              </a:lnSpc>
              <a:buFont typeface="Arial" panose="020B0604020202020204" pitchFamily="34" charset="0"/>
              <a:buChar char="•"/>
              <a:defRPr/>
            </a:pPr>
            <a:r>
              <a:rPr sz="1350" spc="116" dirty="0" err="1">
                <a:cs typeface="Tahoma"/>
              </a:rPr>
              <a:t>о</a:t>
            </a:r>
            <a:r>
              <a:rPr sz="1350" spc="113" dirty="0" err="1">
                <a:cs typeface="Tahoma"/>
              </a:rPr>
              <a:t>нл</a:t>
            </a:r>
            <a:r>
              <a:rPr sz="1350" spc="94" dirty="0" err="1">
                <a:cs typeface="Tahoma"/>
              </a:rPr>
              <a:t>а</a:t>
            </a:r>
            <a:r>
              <a:rPr sz="1350" spc="158" dirty="0" err="1">
                <a:cs typeface="Tahoma"/>
              </a:rPr>
              <a:t>й</a:t>
            </a:r>
            <a:r>
              <a:rPr sz="1350" spc="150" dirty="0" err="1">
                <a:cs typeface="Tahoma"/>
              </a:rPr>
              <a:t>н</a:t>
            </a:r>
            <a:r>
              <a:rPr sz="1350" spc="19" dirty="0" err="1">
                <a:cs typeface="Tahoma"/>
              </a:rPr>
              <a:t>-</a:t>
            </a:r>
            <a:r>
              <a:rPr sz="1350" spc="127" dirty="0" err="1">
                <a:cs typeface="Tahoma"/>
              </a:rPr>
              <a:t>уро</a:t>
            </a:r>
            <a:r>
              <a:rPr sz="1350" spc="109" dirty="0" err="1">
                <a:cs typeface="Tahoma"/>
              </a:rPr>
              <a:t>к</a:t>
            </a:r>
            <a:r>
              <a:rPr sz="1350" spc="169" dirty="0" err="1">
                <a:cs typeface="Tahoma"/>
              </a:rPr>
              <a:t>и</a:t>
            </a:r>
            <a:endParaRPr sz="1350" dirty="0">
              <a:cs typeface="Tahoma"/>
            </a:endParaRPr>
          </a:p>
          <a:p>
            <a:pPr marL="223838" indent="-214313" defTabSz="685800">
              <a:lnSpc>
                <a:spcPts val="1785"/>
              </a:lnSpc>
              <a:buFont typeface="Arial" panose="020B0604020202020204" pitchFamily="34" charset="0"/>
              <a:buChar char="•"/>
              <a:defRPr/>
            </a:pPr>
            <a:r>
              <a:rPr sz="1350" spc="150" dirty="0" err="1">
                <a:cs typeface="Tahoma"/>
              </a:rPr>
              <a:t>обм</a:t>
            </a:r>
            <a:r>
              <a:rPr sz="1350" spc="143" dirty="0" err="1">
                <a:cs typeface="Tahoma"/>
              </a:rPr>
              <a:t>е</a:t>
            </a:r>
            <a:r>
              <a:rPr sz="1350" spc="150" dirty="0" err="1">
                <a:cs typeface="Tahoma"/>
              </a:rPr>
              <a:t>н</a:t>
            </a:r>
            <a:r>
              <a:rPr sz="1350" spc="-68" dirty="0">
                <a:cs typeface="Tahoma"/>
              </a:rPr>
              <a:t> </a:t>
            </a:r>
            <a:r>
              <a:rPr sz="1350" spc="113" dirty="0">
                <a:cs typeface="Tahoma"/>
              </a:rPr>
              <a:t>к</a:t>
            </a:r>
            <a:r>
              <a:rPr sz="1350" spc="116" dirty="0">
                <a:cs typeface="Tahoma"/>
              </a:rPr>
              <a:t>о</a:t>
            </a:r>
            <a:r>
              <a:rPr sz="1350" spc="94" dirty="0">
                <a:cs typeface="Tahoma"/>
              </a:rPr>
              <a:t>нтент</a:t>
            </a:r>
            <a:r>
              <a:rPr sz="1350" spc="90" dirty="0">
                <a:cs typeface="Tahoma"/>
              </a:rPr>
              <a:t>о</a:t>
            </a:r>
            <a:r>
              <a:rPr sz="1350" spc="203" dirty="0">
                <a:cs typeface="Tahoma"/>
              </a:rPr>
              <a:t>м</a:t>
            </a:r>
            <a:endParaRPr sz="1350" dirty="0">
              <a:cs typeface="Tahoma"/>
            </a:endParaRPr>
          </a:p>
          <a:p>
            <a:pPr marL="223838" indent="-214313" defTabSz="685800">
              <a:lnSpc>
                <a:spcPts val="1781"/>
              </a:lnSpc>
              <a:buFont typeface="Arial" panose="020B0604020202020204" pitchFamily="34" charset="0"/>
              <a:buChar char="•"/>
              <a:defRPr/>
            </a:pPr>
            <a:r>
              <a:rPr sz="1350" spc="127" dirty="0" err="1">
                <a:cs typeface="Tahoma"/>
              </a:rPr>
              <a:t>с</a:t>
            </a:r>
            <a:r>
              <a:rPr sz="1350" spc="124" dirty="0" err="1">
                <a:cs typeface="Tahoma"/>
              </a:rPr>
              <a:t>о</a:t>
            </a:r>
            <a:r>
              <a:rPr sz="1350" spc="116" dirty="0" err="1">
                <a:cs typeface="Tahoma"/>
              </a:rPr>
              <a:t>о</a:t>
            </a:r>
            <a:r>
              <a:rPr sz="1350" spc="120" dirty="0" err="1">
                <a:cs typeface="Tahoma"/>
              </a:rPr>
              <a:t>бщест</a:t>
            </a:r>
            <a:r>
              <a:rPr sz="1350" spc="105" dirty="0" err="1">
                <a:cs typeface="Tahoma"/>
              </a:rPr>
              <a:t>в</a:t>
            </a:r>
            <a:r>
              <a:rPr sz="1350" spc="75" dirty="0" err="1">
                <a:cs typeface="Tahoma"/>
              </a:rPr>
              <a:t>а</a:t>
            </a:r>
            <a:r>
              <a:rPr sz="1350" spc="-41" dirty="0">
                <a:cs typeface="Tahoma"/>
              </a:rPr>
              <a:t> </a:t>
            </a:r>
            <a:r>
              <a:rPr sz="1350" spc="191" dirty="0">
                <a:cs typeface="Tahoma"/>
              </a:rPr>
              <a:t>ш</a:t>
            </a:r>
            <a:r>
              <a:rPr sz="1350" spc="113" dirty="0">
                <a:cs typeface="Tahoma"/>
              </a:rPr>
              <a:t>кол</a:t>
            </a:r>
            <a:r>
              <a:rPr sz="1350" spc="-49" dirty="0">
                <a:cs typeface="Tahoma"/>
              </a:rPr>
              <a:t> </a:t>
            </a:r>
            <a:r>
              <a:rPr sz="1350" spc="165" dirty="0">
                <a:cs typeface="Tahoma"/>
              </a:rPr>
              <a:t>и</a:t>
            </a:r>
            <a:r>
              <a:rPr sz="1350" spc="-75" dirty="0">
                <a:cs typeface="Tahoma"/>
              </a:rPr>
              <a:t> </a:t>
            </a:r>
            <a:r>
              <a:rPr sz="1350" spc="109" dirty="0">
                <a:cs typeface="Tahoma"/>
              </a:rPr>
              <a:t>кла</a:t>
            </a:r>
            <a:r>
              <a:rPr sz="1350" spc="86" dirty="0">
                <a:cs typeface="Tahoma"/>
              </a:rPr>
              <a:t>с</a:t>
            </a:r>
            <a:r>
              <a:rPr sz="1350" spc="127" dirty="0">
                <a:cs typeface="Tahoma"/>
              </a:rPr>
              <a:t>с</a:t>
            </a:r>
            <a:r>
              <a:rPr sz="1350" spc="116" dirty="0">
                <a:cs typeface="Tahoma"/>
              </a:rPr>
              <a:t>ов</a:t>
            </a:r>
            <a:endParaRPr sz="1350" dirty="0">
              <a:cs typeface="Tahoma"/>
            </a:endParaRPr>
          </a:p>
          <a:p>
            <a:pPr marL="223838" indent="-214313" defTabSz="685800">
              <a:lnSpc>
                <a:spcPts val="1860"/>
              </a:lnSpc>
              <a:buFont typeface="Arial" panose="020B0604020202020204" pitchFamily="34" charset="0"/>
              <a:buChar char="•"/>
              <a:defRPr/>
            </a:pPr>
            <a:r>
              <a:rPr sz="1350" spc="75" dirty="0" err="1">
                <a:cs typeface="Tahoma"/>
              </a:rPr>
              <a:t>уч</a:t>
            </a:r>
            <a:r>
              <a:rPr sz="1350" spc="135" dirty="0" err="1">
                <a:cs typeface="Tahoma"/>
              </a:rPr>
              <a:t>еб</a:t>
            </a:r>
            <a:r>
              <a:rPr sz="1350" spc="146" dirty="0" err="1">
                <a:cs typeface="Tahoma"/>
              </a:rPr>
              <a:t>ный</a:t>
            </a:r>
            <a:r>
              <a:rPr sz="1350" spc="-83" dirty="0">
                <a:cs typeface="Tahoma"/>
              </a:rPr>
              <a:t> </a:t>
            </a:r>
            <a:r>
              <a:rPr sz="1350" spc="120" dirty="0">
                <a:cs typeface="Tahoma"/>
              </a:rPr>
              <a:t>профиль</a:t>
            </a:r>
            <a:r>
              <a:rPr sz="1350" spc="-56" dirty="0">
                <a:cs typeface="Tahoma"/>
              </a:rPr>
              <a:t> </a:t>
            </a:r>
            <a:r>
              <a:rPr sz="1350" spc="116" dirty="0">
                <a:cs typeface="Tahoma"/>
              </a:rPr>
              <a:t>Сфер</a:t>
            </a:r>
            <a:r>
              <a:rPr sz="1350" spc="98" dirty="0">
                <a:cs typeface="Tahoma"/>
              </a:rPr>
              <a:t>у</a:t>
            </a:r>
            <a:r>
              <a:rPr sz="1350" spc="203" dirty="0">
                <a:cs typeface="Tahoma"/>
              </a:rPr>
              <a:t>м</a:t>
            </a:r>
            <a:endParaRPr sz="1350" dirty="0">
              <a:cs typeface="Tahoma"/>
            </a:endParaRPr>
          </a:p>
          <a:p>
            <a:pPr marL="224314" defTabSz="685800">
              <a:spcBef>
                <a:spcPts val="109"/>
              </a:spcBef>
              <a:defRPr/>
            </a:pPr>
            <a:r>
              <a:rPr sz="1350" spc="116" dirty="0">
                <a:cs typeface="Tahoma"/>
              </a:rPr>
              <a:t>внутри</a:t>
            </a:r>
            <a:r>
              <a:rPr sz="1350" spc="-94" dirty="0">
                <a:cs typeface="Tahoma"/>
              </a:rPr>
              <a:t> </a:t>
            </a:r>
            <a:r>
              <a:rPr sz="1350" spc="131" dirty="0">
                <a:cs typeface="Tahoma"/>
              </a:rPr>
              <a:t>российского</a:t>
            </a:r>
            <a:endParaRPr sz="1350" dirty="0">
              <a:cs typeface="Tahoma"/>
            </a:endParaRPr>
          </a:p>
          <a:p>
            <a:pPr marL="224314" defTabSz="685800">
              <a:spcBef>
                <a:spcPts val="161"/>
              </a:spcBef>
              <a:defRPr/>
            </a:pPr>
            <a:r>
              <a:rPr sz="1350" spc="127" dirty="0">
                <a:cs typeface="Tahoma"/>
              </a:rPr>
              <a:t>VK-мессенджера</a:t>
            </a:r>
            <a:endParaRPr sz="1350" dirty="0">
              <a:cs typeface="Tahoma"/>
            </a:endParaRPr>
          </a:p>
        </p:txBody>
      </p:sp>
      <p:pic>
        <p:nvPicPr>
          <p:cNvPr id="20" name="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72199" y="4073032"/>
            <a:ext cx="2549409" cy="1660224"/>
          </a:xfrm>
          <a:prstGeom prst="rect">
            <a:avLst/>
          </a:prstGeom>
        </p:spPr>
      </p:pic>
      <p:sp>
        <p:nvSpPr>
          <p:cNvPr id="21" name="object 13"/>
          <p:cNvSpPr txBox="1">
            <a:spLocks/>
          </p:cNvSpPr>
          <p:nvPr/>
        </p:nvSpPr>
        <p:spPr>
          <a:xfrm>
            <a:off x="1031179" y="1949899"/>
            <a:ext cx="4990718" cy="1474282"/>
          </a:xfrm>
          <a:prstGeom prst="rect">
            <a:avLst/>
          </a:prstGeom>
        </p:spPr>
        <p:txBody>
          <a:bodyPr vert="horz" wrap="square" lIns="0" tIns="215741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05276" indent="-296228">
              <a:spcBef>
                <a:spcPts val="1699"/>
              </a:spcBef>
              <a:buFontTx/>
              <a:buChar char="&gt;"/>
              <a:tabLst>
                <a:tab pos="305753" algn="l"/>
              </a:tabLst>
            </a:pPr>
            <a:r>
              <a:rPr lang="ru-RU" sz="2700" b="1" kern="0" spc="-13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5,7</a:t>
            </a:r>
            <a:r>
              <a:rPr lang="ru-RU" sz="2700" b="1" kern="0" spc="-56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ru-RU" sz="2700" b="1" kern="0" spc="7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млн</a:t>
            </a:r>
            <a:r>
              <a:rPr lang="ru-RU" sz="2700" b="1" kern="0" spc="-53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ru-RU" sz="1350" kern="0" spc="120" dirty="0">
                <a:solidFill>
                  <a:schemeClr val="accent3">
                    <a:lumMod val="75000"/>
                  </a:schemeClr>
                </a:solidFill>
              </a:rPr>
              <a:t>по</a:t>
            </a:r>
            <a:r>
              <a:rPr lang="ru-RU" sz="1350" kern="0" spc="90" dirty="0">
                <a:solidFill>
                  <a:schemeClr val="accent3">
                    <a:lumMod val="75000"/>
                  </a:schemeClr>
                </a:solidFill>
              </a:rPr>
              <a:t>льзо</a:t>
            </a:r>
            <a:r>
              <a:rPr lang="ru-RU" sz="1350" kern="0" spc="83" dirty="0">
                <a:solidFill>
                  <a:schemeClr val="accent3">
                    <a:lumMod val="75000"/>
                  </a:schemeClr>
                </a:solidFill>
              </a:rPr>
              <a:t>ва</a:t>
            </a:r>
            <a:r>
              <a:rPr lang="ru-RU" sz="1350" kern="0" spc="90" dirty="0">
                <a:solidFill>
                  <a:schemeClr val="accent3">
                    <a:lumMod val="75000"/>
                  </a:schemeClr>
                </a:solidFill>
              </a:rPr>
              <a:t>телей</a:t>
            </a:r>
            <a:endParaRPr lang="ru-RU" sz="2700" kern="0" dirty="0">
              <a:solidFill>
                <a:schemeClr val="accent3">
                  <a:lumMod val="75000"/>
                </a:schemeClr>
              </a:solidFill>
              <a:latin typeface="Tahoma"/>
              <a:cs typeface="Tahoma"/>
            </a:endParaRPr>
          </a:p>
          <a:p>
            <a:pPr marL="9525" marR="3810">
              <a:lnSpc>
                <a:spcPct val="102099"/>
              </a:lnSpc>
              <a:spcBef>
                <a:spcPts val="1553"/>
              </a:spcBef>
              <a:buFontTx/>
              <a:buChar char="&gt;"/>
              <a:tabLst>
                <a:tab pos="306705" algn="l"/>
              </a:tabLst>
            </a:pPr>
            <a:r>
              <a:rPr lang="ru-RU" sz="2700" b="1" kern="0" spc="105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40</a:t>
            </a:r>
            <a:r>
              <a:rPr lang="ru-RU" sz="2700" b="1" kern="0" spc="-49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ru-RU" sz="2700" b="1" kern="0" spc="-26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тыс.</a:t>
            </a:r>
            <a:r>
              <a:rPr lang="ru-RU" sz="2700" b="1" kern="0" spc="-56" dirty="0">
                <a:solidFill>
                  <a:schemeClr val="accent3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ru-RU" sz="1350" kern="0" spc="90" dirty="0">
                <a:solidFill>
                  <a:schemeClr val="accent3">
                    <a:lumMod val="75000"/>
                  </a:schemeClr>
                </a:solidFill>
              </a:rPr>
              <a:t>образовательных</a:t>
            </a:r>
            <a:r>
              <a:rPr lang="ru-RU" sz="1350" kern="0" spc="-56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350" kern="0" spc="113" dirty="0">
                <a:solidFill>
                  <a:schemeClr val="accent3">
                    <a:lumMod val="75000"/>
                  </a:schemeClr>
                </a:solidFill>
              </a:rPr>
              <a:t>организаций </a:t>
            </a:r>
            <a:r>
              <a:rPr lang="ru-RU" sz="1350" kern="0" spc="-363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350" kern="0" spc="64" dirty="0">
                <a:solidFill>
                  <a:schemeClr val="accent3">
                    <a:lumMod val="75000"/>
                  </a:schemeClr>
                </a:solidFill>
              </a:rPr>
              <a:t>85</a:t>
            </a:r>
            <a:r>
              <a:rPr lang="ru-RU" sz="1350" kern="0" spc="-60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350" kern="0" spc="86" dirty="0">
                <a:solidFill>
                  <a:schemeClr val="accent3">
                    <a:lumMod val="75000"/>
                  </a:schemeClr>
                </a:solidFill>
              </a:rPr>
              <a:t>субъектов</a:t>
            </a:r>
            <a:r>
              <a:rPr lang="ru-RU" sz="1350" kern="0" spc="-64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350" kern="0" spc="127" dirty="0">
                <a:solidFill>
                  <a:schemeClr val="accent3">
                    <a:lumMod val="75000"/>
                  </a:schemeClr>
                </a:solidFill>
              </a:rPr>
              <a:t>Российской</a:t>
            </a:r>
            <a:r>
              <a:rPr lang="ru-RU" sz="1350" kern="0" spc="-64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1350" kern="0" spc="131" dirty="0">
                <a:solidFill>
                  <a:schemeClr val="accent3">
                    <a:lumMod val="75000"/>
                  </a:schemeClr>
                </a:solidFill>
              </a:rPr>
              <a:t>Федерации</a:t>
            </a:r>
            <a:endParaRPr lang="ru-RU" sz="2700" kern="0" dirty="0">
              <a:solidFill>
                <a:schemeClr val="accent3">
                  <a:lumMod val="75000"/>
                </a:schemeClr>
              </a:solidFill>
              <a:latin typeface="Tahoma"/>
              <a:cs typeface="Tahoma"/>
            </a:endParaRPr>
          </a:p>
        </p:txBody>
      </p:sp>
      <p:pic>
        <p:nvPicPr>
          <p:cNvPr id="22" name="Picture 8"/>
          <p:cNvPicPr/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3" y="1325584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4" name="Picture 8"/>
          <p:cNvPicPr/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2" y="4397641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8905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8813" y="261458"/>
            <a:ext cx="7886700" cy="622029"/>
          </a:xfr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just" rtl="0">
              <a:spcAft>
                <a:spcPts val="601"/>
              </a:spcAft>
            </a:pPr>
            <a:r>
              <a:rPr lang="ru-RU" sz="2400" kern="1200" spc="-1" dirty="0">
                <a:solidFill>
                  <a:srgbClr val="0070C0"/>
                </a:solidFill>
              </a:rPr>
              <a:t>Ключевые организационно-управленческие задачи</a:t>
            </a:r>
            <a:br>
              <a:rPr lang="ru-RU" sz="2400" kern="1200" spc="-1" dirty="0">
                <a:solidFill>
                  <a:srgbClr val="0070C0"/>
                </a:solidFill>
              </a:rPr>
            </a:br>
            <a:r>
              <a:rPr lang="ru-RU" sz="1600" kern="1200" spc="-1" dirty="0">
                <a:solidFill>
                  <a:srgbClr val="0070C0"/>
                </a:solidFill>
              </a:rPr>
              <a:t> (в соответствии с Дорожной картой)</a:t>
            </a:r>
            <a:endParaRPr lang="ru-RU" sz="1600" kern="1200" spc="-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08596" y="3069365"/>
            <a:ext cx="4686835" cy="33504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35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06932" y="1365389"/>
            <a:ext cx="8316416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cs typeface="Calibri Light" panose="020F0302020204030204" pitchFamily="34" charset="0"/>
              </a:rPr>
              <a:t>Муниципальный уровень:</a:t>
            </a:r>
          </a:p>
          <a:p>
            <a:endParaRPr lang="ru-RU" sz="1600" b="1" dirty="0">
              <a:solidFill>
                <a:srgbClr val="0070C0"/>
              </a:solidFill>
              <a:cs typeface="Calibri Light" panose="020F030202020403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Создать рабочие группы</a:t>
            </a:r>
            <a:r>
              <a:rPr lang="ru-RU" sz="1600" dirty="0">
                <a:cs typeface="Calibri Light" panose="020F0302020204030204" pitchFamily="34" charset="0"/>
              </a:rPr>
              <a:t>, координирующие введения ФГОС СОО – </a:t>
            </a:r>
            <a:r>
              <a:rPr lang="ru-RU" sz="1600" b="1" dirty="0">
                <a:cs typeface="Calibri Light" panose="020F0302020204030204" pitchFamily="34" charset="0"/>
              </a:rPr>
              <a:t>до 10.03.202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Обеспечить контроль </a:t>
            </a:r>
            <a:r>
              <a:rPr lang="ru-RU" sz="1600" dirty="0">
                <a:cs typeface="Calibri Light" panose="020F0302020204030204" pitchFamily="34" charset="0"/>
              </a:rPr>
              <a:t>за  повышением квалификации педагогов -  </a:t>
            </a:r>
            <a:r>
              <a:rPr lang="ru-RU" sz="1600" b="1" dirty="0">
                <a:cs typeface="Calibri Light" panose="020F0302020204030204" pitchFamily="34" charset="0"/>
              </a:rPr>
              <a:t>до 15.08. 2023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Пересмотреть содержание </a:t>
            </a:r>
            <a:r>
              <a:rPr lang="ru-RU" sz="1600" dirty="0">
                <a:cs typeface="Calibri Light" panose="020F0302020204030204" pitchFamily="34" charset="0"/>
              </a:rPr>
              <a:t>внутриведомственного и </a:t>
            </a:r>
            <a:r>
              <a:rPr lang="ru-RU" sz="1600" dirty="0" err="1">
                <a:cs typeface="Calibri Light" panose="020F0302020204030204" pitchFamily="34" charset="0"/>
              </a:rPr>
              <a:t>внутришкольного</a:t>
            </a:r>
            <a:r>
              <a:rPr lang="ru-RU" sz="1600" dirty="0">
                <a:cs typeface="Calibri Light" panose="020F0302020204030204" pitchFamily="34" charset="0"/>
              </a:rPr>
              <a:t> контроля – </a:t>
            </a:r>
            <a:r>
              <a:rPr lang="ru-RU" sz="1600" b="1" dirty="0">
                <a:cs typeface="Calibri Light" panose="020F0302020204030204" pitchFamily="34" charset="0"/>
              </a:rPr>
              <a:t>до 01.07.2023</a:t>
            </a:r>
            <a:endParaRPr lang="ru-RU" sz="1600" dirty="0">
              <a:cs typeface="Calibri Light" panose="020F030202020403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Актуализировать работу </a:t>
            </a:r>
            <a:r>
              <a:rPr lang="ru-RU" sz="1600" dirty="0">
                <a:cs typeface="Calibri Light" panose="020F0302020204030204" pitchFamily="34" charset="0"/>
              </a:rPr>
              <a:t>муниципальных методических  объединений - </a:t>
            </a:r>
            <a:r>
              <a:rPr lang="ru-RU" sz="1600" b="1" dirty="0">
                <a:cs typeface="Calibri Light" panose="020F0302020204030204" pitchFamily="34" charset="0"/>
              </a:rPr>
              <a:t> до 10.05.2023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Определить школы </a:t>
            </a:r>
            <a:r>
              <a:rPr lang="ru-RU" sz="1600" dirty="0">
                <a:cs typeface="Calibri Light" panose="020F0302020204030204" pitchFamily="34" charset="0"/>
              </a:rPr>
              <a:t>– сетевые консультанты по введению обновленных ФГОС СОО - </a:t>
            </a:r>
            <a:r>
              <a:rPr lang="ru-RU" sz="1600" b="1" dirty="0">
                <a:cs typeface="Calibri Light" panose="020F0302020204030204" pitchFamily="34" charset="0"/>
              </a:rPr>
              <a:t>до 01.06.2023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Провести  мониторинг </a:t>
            </a:r>
            <a:r>
              <a:rPr lang="ru-RU" sz="1600" dirty="0">
                <a:cs typeface="Calibri Light" panose="020F0302020204030204" pitchFamily="34" charset="0"/>
              </a:rPr>
              <a:t>готовности школ к введению ФГОС СОО – до  01.07.2023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Обеспечить процесс обратной связи </a:t>
            </a:r>
            <a:r>
              <a:rPr lang="ru-RU" sz="1600" dirty="0">
                <a:cs typeface="Calibri Light" panose="020F0302020204030204" pitchFamily="34" charset="0"/>
              </a:rPr>
              <a:t>по введению ФГОС с родителями, СМИ, общественностью - </a:t>
            </a:r>
            <a:r>
              <a:rPr lang="ru-RU" sz="1600" b="1" dirty="0">
                <a:cs typeface="Calibri Light" panose="020F0302020204030204" pitchFamily="34" charset="0"/>
              </a:rPr>
              <a:t>до 01.07.2023</a:t>
            </a:r>
          </a:p>
          <a:p>
            <a:endParaRPr lang="ru-RU" sz="16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3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8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13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615284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6329" y="404664"/>
            <a:ext cx="7886700" cy="335044"/>
          </a:xfr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just" rtl="0">
              <a:spcAft>
                <a:spcPts val="601"/>
              </a:spcAft>
            </a:pPr>
            <a:r>
              <a:rPr lang="ru-RU" sz="2400" kern="1200" spc="-1" dirty="0">
                <a:solidFill>
                  <a:srgbClr val="0070C0"/>
                </a:solidFill>
              </a:rPr>
              <a:t>Ключевые организационно-управленческие задачи</a:t>
            </a:r>
            <a:endParaRPr lang="ru-RU" sz="2400" kern="1200" spc="-1" dirty="0">
              <a:solidFill>
                <a:srgbClr val="0070C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08596" y="3069365"/>
            <a:ext cx="4686835" cy="33504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35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50853" y="1298380"/>
            <a:ext cx="7728052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cs typeface="Calibri Light" panose="020F0302020204030204" pitchFamily="34" charset="0"/>
              </a:rPr>
              <a:t>Школьный уровень:</a:t>
            </a:r>
          </a:p>
          <a:p>
            <a:endParaRPr lang="ru-RU" sz="1200" b="1" dirty="0">
              <a:cs typeface="Calibri Light" panose="020F0302020204030204" pitchFamily="34" charset="0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Обеспечить участие </a:t>
            </a:r>
            <a:r>
              <a:rPr lang="ru-RU" sz="1600" dirty="0">
                <a:cs typeface="Calibri Light" panose="020F0302020204030204" pitchFamily="34" charset="0"/>
              </a:rPr>
              <a:t>педагогов в методических мероприятиях и завершить работу по обучению педагогов  - </a:t>
            </a:r>
            <a:r>
              <a:rPr lang="ru-RU" sz="1600" b="1" dirty="0">
                <a:cs typeface="Calibri Light" panose="020F0302020204030204" pitchFamily="34" charset="0"/>
              </a:rPr>
              <a:t>до 01.08.2023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Утвердить</a:t>
            </a:r>
            <a:r>
              <a:rPr lang="ru-RU" sz="1600" dirty="0">
                <a:cs typeface="Calibri Light" panose="020F0302020204030204" pitchFamily="34" charset="0"/>
              </a:rPr>
              <a:t> учебные планы и  рабочие программы - </a:t>
            </a:r>
            <a:r>
              <a:rPr lang="ru-RU" sz="1600" b="1" dirty="0">
                <a:cs typeface="Calibri Light" panose="020F0302020204030204" pitchFamily="34" charset="0"/>
              </a:rPr>
              <a:t>до 01.07.2023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Провести</a:t>
            </a:r>
            <a:r>
              <a:rPr lang="ru-RU" sz="1600" dirty="0">
                <a:cs typeface="Calibri Light" panose="020F0302020204030204" pitchFamily="34" charset="0"/>
              </a:rPr>
              <a:t> родительские собрания и уведомить родителей о переходе на обновленные ФГОС СОО - </a:t>
            </a:r>
            <a:r>
              <a:rPr lang="ru-RU" sz="1600" b="1" dirty="0">
                <a:cs typeface="Calibri Light" panose="020F0302020204030204" pitchFamily="34" charset="0"/>
              </a:rPr>
              <a:t>до 01.07.2023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Организовать мониторинг </a:t>
            </a:r>
            <a:r>
              <a:rPr lang="ru-RU" sz="1600" dirty="0">
                <a:cs typeface="Calibri Light" panose="020F0302020204030204" pitchFamily="34" charset="0"/>
              </a:rPr>
              <a:t>образовательных предпочтений обучающих , планирующих обучение в универсальном профильном классе – </a:t>
            </a:r>
            <a:r>
              <a:rPr lang="ru-RU" sz="1600" b="1" dirty="0">
                <a:cs typeface="Calibri Light" panose="020F0302020204030204" pitchFamily="34" charset="0"/>
              </a:rPr>
              <a:t>до 01.06.2023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70C0"/>
                </a:solidFill>
                <a:cs typeface="Calibri Light" panose="020F0302020204030204" pitchFamily="34" charset="0"/>
              </a:rPr>
              <a:t>Провести  мониторинг </a:t>
            </a:r>
            <a:r>
              <a:rPr lang="ru-RU" sz="1600" dirty="0">
                <a:cs typeface="Calibri Light" panose="020F0302020204030204" pitchFamily="34" charset="0"/>
              </a:rPr>
              <a:t>готовности школы к введению ФГОС СОО – </a:t>
            </a:r>
            <a:r>
              <a:rPr lang="ru-RU" sz="1600" b="1" dirty="0">
                <a:cs typeface="Calibri Light" panose="020F0302020204030204" pitchFamily="34" charset="0"/>
              </a:rPr>
              <a:t>до  01.07.2023</a:t>
            </a:r>
            <a:endParaRPr lang="ru-RU" sz="1600" b="1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7973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7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14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1414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7"/>
          <p:cNvSpPr txBox="1">
            <a:spLocks/>
          </p:cNvSpPr>
          <p:nvPr/>
        </p:nvSpPr>
        <p:spPr>
          <a:xfrm>
            <a:off x="4537142" y="1171365"/>
            <a:ext cx="1794034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>
            <a:lvl1pPr>
              <a:defRPr sz="2175" b="0" i="0">
                <a:solidFill>
                  <a:schemeClr val="bg1"/>
                </a:solidFill>
                <a:latin typeface="Trebuchet MS"/>
                <a:ea typeface="+mj-ea"/>
                <a:cs typeface="Trebuchet MS"/>
              </a:defRPr>
            </a:lvl1pPr>
          </a:lstStyle>
          <a:p>
            <a:pPr algn="ctr">
              <a:spcBef>
                <a:spcPts val="75"/>
              </a:spcBef>
            </a:pPr>
            <a:r>
              <a:rPr lang="ru-RU" sz="1800" b="1" kern="0" spc="-38" dirty="0">
                <a:solidFill>
                  <a:srgbClr val="0070C0"/>
                </a:solidFill>
                <a:latin typeface="Verdana"/>
                <a:cs typeface="Verdana"/>
              </a:rPr>
              <a:t>ОБНОВЛЕНИЕ</a:t>
            </a:r>
            <a:endParaRPr lang="ru-RU" sz="1800" kern="0" dirty="0">
              <a:solidFill>
                <a:srgbClr val="0070C0"/>
              </a:solidFill>
              <a:latin typeface="Verdana"/>
              <a:cs typeface="Verdana"/>
            </a:endParaRPr>
          </a:p>
          <a:p>
            <a:pPr marL="1429" algn="ctr">
              <a:spcBef>
                <a:spcPts val="4"/>
              </a:spcBef>
            </a:pPr>
            <a:r>
              <a:rPr lang="ru-RU" sz="1800" b="1" kern="0" spc="-26" dirty="0">
                <a:solidFill>
                  <a:srgbClr val="0070C0"/>
                </a:solidFill>
                <a:latin typeface="Verdana"/>
                <a:cs typeface="Verdana"/>
              </a:rPr>
              <a:t>ФГОС</a:t>
            </a:r>
            <a:endParaRPr lang="ru-RU" sz="1800" kern="0"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grpSp>
        <p:nvGrpSpPr>
          <p:cNvPr id="5" name="object 8"/>
          <p:cNvGrpSpPr/>
          <p:nvPr/>
        </p:nvGrpSpPr>
        <p:grpSpPr>
          <a:xfrm>
            <a:off x="889737" y="1464840"/>
            <a:ext cx="5935504" cy="3250406"/>
            <a:chOff x="129743" y="1324355"/>
            <a:chExt cx="7914005" cy="4333875"/>
          </a:xfrm>
        </p:grpSpPr>
        <p:pic>
          <p:nvPicPr>
            <p:cNvPr id="6" name="object 9"/>
            <p:cNvPicPr/>
            <p:nvPr/>
          </p:nvPicPr>
          <p:blipFill>
            <a:blip r:embed="rId2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29743" y="1943100"/>
              <a:ext cx="3067481" cy="3099816"/>
            </a:xfrm>
            <a:prstGeom prst="rect">
              <a:avLst/>
            </a:prstGeom>
          </p:spPr>
        </p:pic>
        <p:pic>
          <p:nvPicPr>
            <p:cNvPr id="7" name="object 10"/>
            <p:cNvPicPr/>
            <p:nvPr/>
          </p:nvPicPr>
          <p:blipFill>
            <a:blip r:embed="rId3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2816224" y="4411979"/>
              <a:ext cx="1496314" cy="96012"/>
            </a:xfrm>
            <a:prstGeom prst="rect">
              <a:avLst/>
            </a:prstGeom>
          </p:spPr>
        </p:pic>
        <p:pic>
          <p:nvPicPr>
            <p:cNvPr id="8" name="object 11"/>
            <p:cNvPicPr/>
            <p:nvPr/>
          </p:nvPicPr>
          <p:blipFill>
            <a:blip r:embed="rId4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3184271" y="3035807"/>
              <a:ext cx="4850257" cy="858011"/>
            </a:xfrm>
            <a:prstGeom prst="rect">
              <a:avLst/>
            </a:prstGeom>
          </p:spPr>
        </p:pic>
        <p:pic>
          <p:nvPicPr>
            <p:cNvPr id="9" name="object 12"/>
            <p:cNvPicPr/>
            <p:nvPr/>
          </p:nvPicPr>
          <p:blipFill>
            <a:blip r:embed="rId5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4335779" y="4114800"/>
              <a:ext cx="3707892" cy="858012"/>
            </a:xfrm>
            <a:prstGeom prst="rect">
              <a:avLst/>
            </a:prstGeom>
          </p:spPr>
        </p:pic>
        <p:pic>
          <p:nvPicPr>
            <p:cNvPr id="10" name="object 13"/>
            <p:cNvPicPr/>
            <p:nvPr/>
          </p:nvPicPr>
          <p:blipFill>
            <a:blip r:embed="rId6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636776" y="1324355"/>
              <a:ext cx="2702052" cy="633349"/>
            </a:xfrm>
            <a:prstGeom prst="rect">
              <a:avLst/>
            </a:prstGeom>
          </p:spPr>
        </p:pic>
        <p:pic>
          <p:nvPicPr>
            <p:cNvPr id="11" name="object 14"/>
            <p:cNvPicPr/>
            <p:nvPr/>
          </p:nvPicPr>
          <p:blipFill>
            <a:blip r:embed="rId7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1648968" y="5004561"/>
              <a:ext cx="2707385" cy="653084"/>
            </a:xfrm>
            <a:prstGeom prst="rect">
              <a:avLst/>
            </a:prstGeom>
          </p:spPr>
        </p:pic>
      </p:grpSp>
      <p:sp>
        <p:nvSpPr>
          <p:cNvPr id="12" name="object 15"/>
          <p:cNvSpPr txBox="1"/>
          <p:nvPr/>
        </p:nvSpPr>
        <p:spPr>
          <a:xfrm>
            <a:off x="4289151" y="2032720"/>
            <a:ext cx="2237423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defRPr/>
            </a:pPr>
            <a:r>
              <a:rPr b="1" spc="-26" dirty="0">
                <a:solidFill>
                  <a:srgbClr val="0070C0"/>
                </a:solidFill>
                <a:latin typeface="Verdana"/>
                <a:cs typeface="Verdana"/>
              </a:rPr>
              <a:t>ВВЕДЕ</a:t>
            </a:r>
            <a:r>
              <a:rPr b="1" spc="-41" dirty="0">
                <a:solidFill>
                  <a:srgbClr val="0070C0"/>
                </a:solidFill>
                <a:latin typeface="Verdana"/>
                <a:cs typeface="Verdana"/>
              </a:rPr>
              <a:t>Н</a:t>
            </a:r>
            <a:r>
              <a:rPr b="1" spc="-49" dirty="0">
                <a:solidFill>
                  <a:srgbClr val="0070C0"/>
                </a:solidFill>
                <a:latin typeface="Verdana"/>
                <a:cs typeface="Verdana"/>
              </a:rPr>
              <a:t>И</a:t>
            </a:r>
            <a:r>
              <a:rPr b="1" spc="-19" dirty="0">
                <a:solidFill>
                  <a:srgbClr val="0070C0"/>
                </a:solidFill>
                <a:latin typeface="Verdana"/>
                <a:cs typeface="Verdana"/>
              </a:rPr>
              <a:t>Е</a:t>
            </a:r>
            <a:r>
              <a:rPr b="1" spc="-109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b="1" spc="-11" dirty="0">
                <a:solidFill>
                  <a:srgbClr val="0070C0"/>
                </a:solidFill>
                <a:latin typeface="Verdana"/>
                <a:cs typeface="Verdana"/>
              </a:rPr>
              <a:t>Ф</a:t>
            </a:r>
            <a:r>
              <a:rPr b="1" spc="-19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r>
              <a:rPr b="1" spc="-34" dirty="0">
                <a:solidFill>
                  <a:srgbClr val="0070C0"/>
                </a:solidFill>
                <a:latin typeface="Verdana"/>
                <a:cs typeface="Verdana"/>
              </a:rPr>
              <a:t>ОП</a:t>
            </a:r>
            <a:endParaRPr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3" name="object 16"/>
          <p:cNvSpPr txBox="1"/>
          <p:nvPr/>
        </p:nvSpPr>
        <p:spPr>
          <a:xfrm>
            <a:off x="4504513" y="4496152"/>
            <a:ext cx="178736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29076" marR="3810" indent="-220028" defTabSz="685800">
              <a:spcBef>
                <a:spcPts val="75"/>
              </a:spcBef>
              <a:defRPr/>
            </a:pPr>
            <a:r>
              <a:rPr sz="1350" b="1" spc="-23" dirty="0">
                <a:solidFill>
                  <a:srgbClr val="0070C0"/>
                </a:solidFill>
                <a:latin typeface="Verdana"/>
                <a:cs typeface="Verdana"/>
              </a:rPr>
              <a:t>ЕДИН</a:t>
            </a:r>
            <a:r>
              <a:rPr sz="1350" b="1" spc="-26" dirty="0">
                <a:solidFill>
                  <a:srgbClr val="0070C0"/>
                </a:solidFill>
                <a:latin typeface="Verdana"/>
                <a:cs typeface="Verdana"/>
              </a:rPr>
              <a:t>АЯ</a:t>
            </a:r>
            <a:r>
              <a:rPr sz="1350" b="1" spc="-79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350" b="1" spc="-23" dirty="0">
                <a:solidFill>
                  <a:srgbClr val="0070C0"/>
                </a:solidFill>
                <a:latin typeface="Verdana"/>
                <a:cs typeface="Verdana"/>
              </a:rPr>
              <a:t>СИСТ</a:t>
            </a:r>
            <a:r>
              <a:rPr sz="1350" b="1" spc="8" dirty="0">
                <a:solidFill>
                  <a:srgbClr val="0070C0"/>
                </a:solidFill>
                <a:latin typeface="Verdana"/>
                <a:cs typeface="Verdana"/>
              </a:rPr>
              <a:t>ЕМА  </a:t>
            </a:r>
            <a:r>
              <a:rPr sz="1350" b="1" spc="-30" dirty="0">
                <a:solidFill>
                  <a:srgbClr val="0070C0"/>
                </a:solidFill>
                <a:latin typeface="Verdana"/>
                <a:cs typeface="Verdana"/>
              </a:rPr>
              <a:t>ВОСПИТАНИЯ</a:t>
            </a:r>
            <a:endParaRPr sz="135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4" name="object 17"/>
          <p:cNvSpPr txBox="1"/>
          <p:nvPr/>
        </p:nvSpPr>
        <p:spPr>
          <a:xfrm>
            <a:off x="4100366" y="3570341"/>
            <a:ext cx="2643188" cy="563135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3810" algn="ctr" defTabSz="685800">
              <a:spcBef>
                <a:spcPts val="71"/>
              </a:spcBef>
              <a:defRPr/>
            </a:pPr>
            <a:r>
              <a:rPr sz="1200" b="1" spc="-23" dirty="0">
                <a:solidFill>
                  <a:srgbClr val="0070C0"/>
                </a:solidFill>
                <a:latin typeface="Verdana"/>
                <a:cs typeface="Verdana"/>
              </a:rPr>
              <a:t>ФЕДЕРАЛЬНАЯ </a:t>
            </a:r>
            <a:r>
              <a:rPr sz="1200" b="1" spc="-19" dirty="0">
                <a:solidFill>
                  <a:srgbClr val="0070C0"/>
                </a:solidFill>
                <a:latin typeface="Verdana"/>
                <a:cs typeface="Verdana"/>
              </a:rPr>
              <a:t> ГОСУДАРСТВЕННАЯ </a:t>
            </a:r>
            <a:r>
              <a:rPr sz="1200" b="1" spc="-1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b="1" spc="-19" dirty="0">
                <a:solidFill>
                  <a:srgbClr val="0070C0"/>
                </a:solidFill>
                <a:latin typeface="Verdana"/>
                <a:cs typeface="Verdana"/>
              </a:rPr>
              <a:t>ИНФОРМАЦИОННАЯ</a:t>
            </a:r>
            <a:r>
              <a:rPr sz="1200" b="1" spc="-45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200" b="1" spc="-11" dirty="0">
                <a:solidFill>
                  <a:srgbClr val="0070C0"/>
                </a:solidFill>
                <a:latin typeface="Verdana"/>
                <a:cs typeface="Verdana"/>
              </a:rPr>
              <a:t>СИСТЕМА</a:t>
            </a:r>
            <a:endParaRPr sz="120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15" name="object 18"/>
          <p:cNvSpPr txBox="1"/>
          <p:nvPr/>
        </p:nvSpPr>
        <p:spPr>
          <a:xfrm>
            <a:off x="962356" y="2717434"/>
            <a:ext cx="2177891" cy="702596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indent="-3334" algn="ctr" defTabSz="685800">
              <a:spcBef>
                <a:spcPts val="79"/>
              </a:spcBef>
              <a:defRPr/>
            </a:pPr>
            <a:r>
              <a:rPr sz="1500" b="1" spc="-23" dirty="0">
                <a:solidFill>
                  <a:srgbClr val="002060"/>
                </a:solidFill>
                <a:latin typeface="Verdana"/>
                <a:cs typeface="Verdana"/>
              </a:rPr>
              <a:t>ЕДИНОЕ </a:t>
            </a:r>
            <a:r>
              <a:rPr sz="1500" b="1" spc="-19" dirty="0">
                <a:solidFill>
                  <a:srgbClr val="002060"/>
                </a:solidFill>
                <a:latin typeface="Verdana"/>
                <a:cs typeface="Verdana"/>
              </a:rPr>
              <a:t> </a:t>
            </a:r>
            <a:r>
              <a:rPr sz="1500" b="1" spc="-8" dirty="0">
                <a:solidFill>
                  <a:srgbClr val="002060"/>
                </a:solidFill>
                <a:latin typeface="Verdana"/>
                <a:cs typeface="Verdana"/>
              </a:rPr>
              <a:t>О</a:t>
            </a:r>
            <a:r>
              <a:rPr sz="1500" b="1" spc="-23" dirty="0">
                <a:solidFill>
                  <a:srgbClr val="002060"/>
                </a:solidFill>
                <a:latin typeface="Verdana"/>
                <a:cs typeface="Verdana"/>
              </a:rPr>
              <a:t>БРА</a:t>
            </a:r>
            <a:r>
              <a:rPr sz="1500" b="1" spc="-15" dirty="0">
                <a:solidFill>
                  <a:srgbClr val="002060"/>
                </a:solidFill>
                <a:latin typeface="Verdana"/>
                <a:cs typeface="Verdana"/>
              </a:rPr>
              <a:t>З</a:t>
            </a:r>
            <a:r>
              <a:rPr sz="1500" b="1" spc="-8" dirty="0">
                <a:solidFill>
                  <a:srgbClr val="002060"/>
                </a:solidFill>
                <a:latin typeface="Verdana"/>
                <a:cs typeface="Verdana"/>
              </a:rPr>
              <a:t>О</a:t>
            </a:r>
            <a:r>
              <a:rPr sz="1500" b="1" spc="-19" dirty="0">
                <a:solidFill>
                  <a:srgbClr val="002060"/>
                </a:solidFill>
                <a:latin typeface="Verdana"/>
                <a:cs typeface="Verdana"/>
              </a:rPr>
              <a:t>ВА</a:t>
            </a:r>
            <a:r>
              <a:rPr sz="1500" b="1" spc="-26" dirty="0">
                <a:solidFill>
                  <a:srgbClr val="002060"/>
                </a:solidFill>
                <a:latin typeface="Verdana"/>
                <a:cs typeface="Verdana"/>
              </a:rPr>
              <a:t>Т</a:t>
            </a:r>
            <a:r>
              <a:rPr sz="1500" b="1" spc="-45" dirty="0">
                <a:solidFill>
                  <a:srgbClr val="002060"/>
                </a:solidFill>
                <a:latin typeface="Verdana"/>
                <a:cs typeface="Verdana"/>
              </a:rPr>
              <a:t>ЕЛ</a:t>
            </a:r>
            <a:r>
              <a:rPr sz="1500" b="1" spc="-53" dirty="0">
                <a:solidFill>
                  <a:srgbClr val="002060"/>
                </a:solidFill>
                <a:latin typeface="Verdana"/>
                <a:cs typeface="Verdana"/>
              </a:rPr>
              <a:t>Ь</a:t>
            </a:r>
            <a:r>
              <a:rPr sz="1500" b="1" spc="-15" dirty="0">
                <a:solidFill>
                  <a:srgbClr val="002060"/>
                </a:solidFill>
                <a:latin typeface="Verdana"/>
                <a:cs typeface="Verdana"/>
              </a:rPr>
              <a:t>НОЕ  </a:t>
            </a:r>
            <a:r>
              <a:rPr sz="1500" b="1" spc="-23" dirty="0">
                <a:solidFill>
                  <a:srgbClr val="002060"/>
                </a:solidFill>
                <a:latin typeface="Verdana"/>
                <a:cs typeface="Verdana"/>
              </a:rPr>
              <a:t>ПРОСТРАНСТВО</a:t>
            </a:r>
            <a:endParaRPr sz="1500" dirty="0">
              <a:solidFill>
                <a:srgbClr val="002060"/>
              </a:solidFill>
              <a:latin typeface="Verdana"/>
              <a:cs typeface="Verdana"/>
            </a:endParaRPr>
          </a:p>
        </p:txBody>
      </p:sp>
      <p:grpSp>
        <p:nvGrpSpPr>
          <p:cNvPr id="16" name="object 19"/>
          <p:cNvGrpSpPr/>
          <p:nvPr/>
        </p:nvGrpSpPr>
        <p:grpSpPr>
          <a:xfrm>
            <a:off x="2794298" y="1906038"/>
            <a:ext cx="4003453" cy="1194435"/>
            <a:chOff x="2669158" y="1912620"/>
            <a:chExt cx="5337937" cy="1592580"/>
          </a:xfrm>
        </p:grpSpPr>
        <p:pic>
          <p:nvPicPr>
            <p:cNvPr id="17" name="object 20"/>
            <p:cNvPicPr/>
            <p:nvPr/>
          </p:nvPicPr>
          <p:blipFill>
            <a:blip r:embed="rId8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2669158" y="1912620"/>
              <a:ext cx="5337937" cy="859535"/>
            </a:xfrm>
            <a:prstGeom prst="rect">
              <a:avLst/>
            </a:prstGeom>
          </p:spPr>
        </p:pic>
        <p:pic>
          <p:nvPicPr>
            <p:cNvPr id="18" name="object 21"/>
            <p:cNvPicPr/>
            <p:nvPr/>
          </p:nvPicPr>
          <p:blipFill>
            <a:blip r:embed="rId9" cstate="print">
              <a:duotone>
                <a:srgbClr val="4F81BD">
                  <a:shade val="45000"/>
                  <a:satMod val="135000"/>
                </a:srgbClr>
                <a:prstClr val="white"/>
              </a:duotone>
            </a:blip>
            <a:stretch>
              <a:fillRect/>
            </a:stretch>
          </p:blipFill>
          <p:spPr>
            <a:xfrm>
              <a:off x="3115172" y="3409188"/>
              <a:ext cx="95895" cy="96012"/>
            </a:xfrm>
            <a:prstGeom prst="rect">
              <a:avLst/>
            </a:prstGeom>
          </p:spPr>
        </p:pic>
      </p:grpSp>
      <p:sp>
        <p:nvSpPr>
          <p:cNvPr id="21" name="object 24"/>
          <p:cNvSpPr txBox="1"/>
          <p:nvPr/>
        </p:nvSpPr>
        <p:spPr>
          <a:xfrm>
            <a:off x="4143800" y="2911078"/>
            <a:ext cx="2581275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defRPr/>
            </a:pPr>
            <a:r>
              <a:rPr b="1" spc="-30" dirty="0">
                <a:solidFill>
                  <a:srgbClr val="0070C0"/>
                </a:solidFill>
                <a:latin typeface="Verdana"/>
                <a:cs typeface="Verdana"/>
              </a:rPr>
              <a:t>ЕДИ</a:t>
            </a:r>
            <a:r>
              <a:rPr b="1" spc="-41" dirty="0">
                <a:solidFill>
                  <a:srgbClr val="0070C0"/>
                </a:solidFill>
                <a:latin typeface="Verdana"/>
                <a:cs typeface="Verdana"/>
              </a:rPr>
              <a:t>НЫЕ</a:t>
            </a:r>
            <a:r>
              <a:rPr b="1" spc="-109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b="1" spc="-41" dirty="0">
                <a:solidFill>
                  <a:srgbClr val="0070C0"/>
                </a:solidFill>
                <a:latin typeface="Verdana"/>
                <a:cs typeface="Verdana"/>
              </a:rPr>
              <a:t>УЧЕБНИ</a:t>
            </a:r>
            <a:r>
              <a:rPr b="1" spc="-49" dirty="0">
                <a:solidFill>
                  <a:srgbClr val="0070C0"/>
                </a:solidFill>
                <a:latin typeface="Verdana"/>
                <a:cs typeface="Verdana"/>
              </a:rPr>
              <a:t>К</a:t>
            </a:r>
            <a:r>
              <a:rPr b="1" spc="-45" dirty="0">
                <a:solidFill>
                  <a:srgbClr val="0070C0"/>
                </a:solidFill>
                <a:latin typeface="Verdana"/>
                <a:cs typeface="Verdana"/>
              </a:rPr>
              <a:t>И</a:t>
            </a:r>
            <a:endParaRPr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22" name="object 25"/>
          <p:cNvSpPr txBox="1"/>
          <p:nvPr/>
        </p:nvSpPr>
        <p:spPr>
          <a:xfrm>
            <a:off x="1475656" y="5350661"/>
            <a:ext cx="1753553" cy="6328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defRPr/>
            </a:pPr>
            <a:r>
              <a:rPr sz="4050" spc="206" dirty="0">
                <a:latin typeface="Tahoma"/>
                <a:cs typeface="Tahoma"/>
              </a:rPr>
              <a:t>2022</a:t>
            </a:r>
            <a:r>
              <a:rPr sz="4050" spc="-248" dirty="0">
                <a:latin typeface="Tahoma"/>
                <a:cs typeface="Tahoma"/>
              </a:rPr>
              <a:t> </a:t>
            </a:r>
            <a:r>
              <a:rPr sz="4050" spc="-8" dirty="0">
                <a:latin typeface="Tahoma"/>
                <a:cs typeface="Tahoma"/>
              </a:rPr>
              <a:t>г.</a:t>
            </a:r>
            <a:endParaRPr sz="4050" dirty="0">
              <a:latin typeface="Tahoma"/>
              <a:cs typeface="Tahoma"/>
            </a:endParaRPr>
          </a:p>
        </p:txBody>
      </p:sp>
      <p:sp>
        <p:nvSpPr>
          <p:cNvPr id="24" name="object 27"/>
          <p:cNvSpPr txBox="1"/>
          <p:nvPr/>
        </p:nvSpPr>
        <p:spPr>
          <a:xfrm>
            <a:off x="4727522" y="5925514"/>
            <a:ext cx="3569955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defRPr/>
            </a:pPr>
            <a:r>
              <a:rPr sz="1200" spc="135" dirty="0" err="1">
                <a:cs typeface="Tahoma"/>
              </a:rPr>
              <a:t>П</a:t>
            </a:r>
            <a:r>
              <a:rPr sz="1200" spc="71" dirty="0" err="1">
                <a:cs typeface="Tahoma"/>
              </a:rPr>
              <a:t>ла</a:t>
            </a:r>
            <a:r>
              <a:rPr sz="1200" spc="79" dirty="0" err="1">
                <a:cs typeface="Tahoma"/>
              </a:rPr>
              <a:t>н</a:t>
            </a:r>
            <a:r>
              <a:rPr sz="1200" spc="86" dirty="0" err="1">
                <a:cs typeface="Tahoma"/>
              </a:rPr>
              <a:t>о</a:t>
            </a:r>
            <a:r>
              <a:rPr sz="1200" spc="75" dirty="0" err="1">
                <a:cs typeface="Tahoma"/>
              </a:rPr>
              <a:t>в</a:t>
            </a:r>
            <a:r>
              <a:rPr sz="1200" spc="86" dirty="0" err="1">
                <a:cs typeface="Tahoma"/>
              </a:rPr>
              <a:t>ы</a:t>
            </a:r>
            <a:r>
              <a:rPr sz="1200" spc="109" dirty="0" err="1">
                <a:cs typeface="Tahoma"/>
              </a:rPr>
              <a:t>й</a:t>
            </a:r>
            <a:r>
              <a:rPr sz="1200" spc="-64" dirty="0">
                <a:cs typeface="Tahoma"/>
              </a:rPr>
              <a:t> </a:t>
            </a:r>
            <a:r>
              <a:rPr sz="1200" spc="90" dirty="0" err="1">
                <a:cs typeface="Tahoma"/>
              </a:rPr>
              <a:t>по</a:t>
            </a:r>
            <a:r>
              <a:rPr sz="1200" spc="49" dirty="0" err="1">
                <a:cs typeface="Tahoma"/>
              </a:rPr>
              <a:t>каза</a:t>
            </a:r>
            <a:r>
              <a:rPr sz="1200" spc="38" dirty="0" err="1">
                <a:cs typeface="Tahoma"/>
              </a:rPr>
              <a:t>т</a:t>
            </a:r>
            <a:r>
              <a:rPr sz="1200" spc="83" dirty="0" err="1">
                <a:cs typeface="Tahoma"/>
              </a:rPr>
              <a:t>е</a:t>
            </a:r>
            <a:r>
              <a:rPr sz="1200" spc="60" dirty="0" err="1">
                <a:cs typeface="Tahoma"/>
              </a:rPr>
              <a:t>ль</a:t>
            </a:r>
            <a:r>
              <a:rPr lang="ru-RU" sz="1200" dirty="0">
                <a:cs typeface="Tahoma"/>
              </a:rPr>
              <a:t> </a:t>
            </a:r>
            <a:r>
              <a:rPr sz="1200" spc="79" dirty="0">
                <a:cs typeface="Tahoma"/>
              </a:rPr>
              <a:t>«</a:t>
            </a:r>
            <a:r>
              <a:rPr sz="1200" spc="79" dirty="0" err="1">
                <a:cs typeface="Tahoma"/>
              </a:rPr>
              <a:t>средневзвешенное</a:t>
            </a:r>
            <a:endParaRPr sz="1200" dirty="0">
              <a:cs typeface="Tahoma"/>
            </a:endParaRPr>
          </a:p>
          <a:p>
            <a:pPr marL="9525" defTabSz="685800">
              <a:defRPr/>
            </a:pPr>
            <a:r>
              <a:rPr sz="1200" spc="116" dirty="0">
                <a:cs typeface="Tahoma"/>
              </a:rPr>
              <a:t>м</a:t>
            </a:r>
            <a:r>
              <a:rPr sz="1200" spc="101" dirty="0">
                <a:cs typeface="Tahoma"/>
              </a:rPr>
              <a:t>е</a:t>
            </a:r>
            <a:r>
              <a:rPr sz="1200" spc="45" dirty="0">
                <a:cs typeface="Tahoma"/>
              </a:rPr>
              <a:t>ст</a:t>
            </a:r>
            <a:r>
              <a:rPr sz="1200" spc="83" dirty="0">
                <a:cs typeface="Tahoma"/>
              </a:rPr>
              <a:t>о</a:t>
            </a:r>
            <a:r>
              <a:rPr sz="1200" spc="-56" dirty="0">
                <a:cs typeface="Tahoma"/>
              </a:rPr>
              <a:t> </a:t>
            </a:r>
            <a:r>
              <a:rPr sz="1200" spc="113" dirty="0">
                <a:cs typeface="Tahoma"/>
              </a:rPr>
              <a:t>Ро</a:t>
            </a:r>
            <a:r>
              <a:rPr sz="1200" spc="86" dirty="0">
                <a:cs typeface="Tahoma"/>
              </a:rPr>
              <a:t>сс</a:t>
            </a:r>
            <a:r>
              <a:rPr sz="1200" spc="109" dirty="0">
                <a:cs typeface="Tahoma"/>
              </a:rPr>
              <a:t>ии</a:t>
            </a:r>
            <a:r>
              <a:rPr sz="1200" spc="-90" dirty="0">
                <a:cs typeface="Tahoma"/>
              </a:rPr>
              <a:t>»</a:t>
            </a:r>
            <a:endParaRPr sz="1600" dirty="0">
              <a:cs typeface="Roboto"/>
            </a:endParaRPr>
          </a:p>
        </p:txBody>
      </p:sp>
      <p:sp>
        <p:nvSpPr>
          <p:cNvPr id="25" name="object 28"/>
          <p:cNvSpPr txBox="1"/>
          <p:nvPr/>
        </p:nvSpPr>
        <p:spPr>
          <a:xfrm>
            <a:off x="6978546" y="1445942"/>
            <a:ext cx="505778" cy="132536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11468" marR="22860" algn="just" defTabSz="685800">
              <a:spcBef>
                <a:spcPts val="75"/>
              </a:spcBef>
              <a:defRPr/>
            </a:pPr>
            <a:r>
              <a:rPr sz="1350" b="1" spc="-49" dirty="0">
                <a:solidFill>
                  <a:srgbClr val="0070C0"/>
                </a:solidFill>
                <a:latin typeface="Verdana"/>
                <a:cs typeface="Verdana"/>
              </a:rPr>
              <a:t>К </a:t>
            </a:r>
            <a:r>
              <a:rPr sz="1350" b="1" spc="-454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350" b="1" spc="-34" dirty="0">
                <a:solidFill>
                  <a:srgbClr val="0070C0"/>
                </a:solidFill>
                <a:latin typeface="Verdana"/>
                <a:cs typeface="Verdana"/>
              </a:rPr>
              <a:t>И </a:t>
            </a:r>
            <a:r>
              <a:rPr sz="1350" b="1" spc="-454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350" b="1" spc="19" dirty="0">
                <a:solidFill>
                  <a:srgbClr val="0070C0"/>
                </a:solidFill>
                <a:latin typeface="Verdana"/>
                <a:cs typeface="Verdana"/>
              </a:rPr>
              <a:t>М</a:t>
            </a:r>
            <a:endParaRPr sz="1350">
              <a:solidFill>
                <a:srgbClr val="0070C0"/>
              </a:solidFill>
              <a:latin typeface="Verdana"/>
              <a:cs typeface="Verdana"/>
            </a:endParaRPr>
          </a:p>
          <a:p>
            <a:pPr marL="311468" marR="47149" indent="-283369" algn="just" defTabSz="685800">
              <a:spcBef>
                <a:spcPts val="4"/>
              </a:spcBef>
              <a:defRPr/>
            </a:pPr>
            <a:r>
              <a:rPr sz="2700" u="heavy" baseline="-6944" dirty="0">
                <a:solidFill>
                  <a:srgbClr val="0070C0"/>
                </a:solidFill>
                <a:uFill>
                  <a:solidFill>
                    <a:srgbClr val="4471C4"/>
                  </a:solidFill>
                </a:uFill>
                <a:latin typeface="Times New Roman"/>
                <a:cs typeface="Times New Roman"/>
              </a:rPr>
              <a:t>  </a:t>
            </a:r>
            <a:r>
              <a:rPr sz="2700" u="heavy" spc="-90" baseline="-6944" dirty="0">
                <a:solidFill>
                  <a:srgbClr val="0070C0"/>
                </a:solidFill>
                <a:uFill>
                  <a:solidFill>
                    <a:srgbClr val="4471C4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aseline="-694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2700" spc="50" baseline="-6944" dirty="0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sz="1350" b="1" spc="-60" dirty="0">
                <a:solidFill>
                  <a:srgbClr val="0070C0"/>
                </a:solidFill>
                <a:latin typeface="Verdana"/>
                <a:cs typeface="Verdana"/>
              </a:rPr>
              <a:t>Г </a:t>
            </a:r>
            <a:r>
              <a:rPr sz="1350" b="1" spc="-454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z="1350" b="1" spc="-23" dirty="0">
                <a:solidFill>
                  <a:srgbClr val="0070C0"/>
                </a:solidFill>
                <a:latin typeface="Verdana"/>
                <a:cs typeface="Verdana"/>
              </a:rPr>
              <a:t>И  </a:t>
            </a:r>
            <a:r>
              <a:rPr sz="1350" b="1" spc="30" dirty="0">
                <a:solidFill>
                  <a:srgbClr val="0070C0"/>
                </a:solidFill>
                <a:latin typeface="Verdana"/>
                <a:cs typeface="Verdana"/>
              </a:rPr>
              <a:t>А</a:t>
            </a:r>
            <a:endParaRPr sz="135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026833" y="1124744"/>
            <a:ext cx="2770917" cy="68461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066330" y="4321534"/>
            <a:ext cx="2758854" cy="684613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object 22"/>
          <p:cNvPicPr/>
          <p:nvPr/>
        </p:nvPicPr>
        <p:blipFill>
          <a:blip r:embed="rId10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483151" y="5158329"/>
            <a:ext cx="1129284" cy="538163"/>
          </a:xfrm>
          <a:prstGeom prst="rect">
            <a:avLst/>
          </a:prstGeom>
        </p:spPr>
      </p:pic>
      <p:sp>
        <p:nvSpPr>
          <p:cNvPr id="31" name="Прямоугольник 30"/>
          <p:cNvSpPr/>
          <p:nvPr/>
        </p:nvSpPr>
        <p:spPr>
          <a:xfrm>
            <a:off x="4727523" y="5205429"/>
            <a:ext cx="4164957" cy="39177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lang="ru-RU" sz="1200" spc="135" dirty="0">
                <a:cs typeface="Tahoma"/>
              </a:rPr>
              <a:t>Достигнутый показатель «средневзвешенное</a:t>
            </a:r>
          </a:p>
          <a:p>
            <a:pPr marL="9525" defTabSz="685800">
              <a:spcBef>
                <a:spcPts val="75"/>
              </a:spcBef>
            </a:pPr>
            <a:r>
              <a:rPr lang="ru-RU" sz="1200" spc="135" dirty="0">
                <a:cs typeface="Tahoma"/>
              </a:rPr>
              <a:t>место России»</a:t>
            </a:r>
          </a:p>
        </p:txBody>
      </p:sp>
      <p:pic>
        <p:nvPicPr>
          <p:cNvPr id="32" name="object 23"/>
          <p:cNvPicPr/>
          <p:nvPr/>
        </p:nvPicPr>
        <p:blipFill>
          <a:blip r:embed="rId11" cstate="print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863284" y="5905448"/>
            <a:ext cx="713042" cy="355720"/>
          </a:xfrm>
          <a:prstGeom prst="rect">
            <a:avLst/>
          </a:prstGeom>
        </p:spPr>
      </p:pic>
      <p:cxnSp>
        <p:nvCxnSpPr>
          <p:cNvPr id="34" name="Прямая соединительная линия 33"/>
          <p:cNvCxnSpPr/>
          <p:nvPr/>
        </p:nvCxnSpPr>
        <p:spPr>
          <a:xfrm>
            <a:off x="3347864" y="5128462"/>
            <a:ext cx="0" cy="10772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2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509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2" y="317406"/>
            <a:ext cx="8229240" cy="479459"/>
          </a:xfr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just" rtl="0">
              <a:spcAft>
                <a:spcPts val="601"/>
              </a:spcAft>
            </a:pPr>
            <a:r>
              <a:rPr lang="ru-RU" sz="2400" kern="1200" spc="-1" dirty="0">
                <a:solidFill>
                  <a:srgbClr val="0070C0"/>
                </a:solidFill>
                <a:latin typeface="Arial"/>
                <a:ea typeface="+mn-ea"/>
                <a:cs typeface="+mn-cs"/>
              </a:rPr>
              <a:t>Введение обновлённых ФГОС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/>
          </p:nvPr>
        </p:nvSpPr>
        <p:spPr>
          <a:xfrm>
            <a:off x="965859" y="1075145"/>
            <a:ext cx="6314089" cy="127383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Текущая ситуация:</a:t>
            </a:r>
          </a:p>
          <a:p>
            <a:r>
              <a:rPr lang="ru-RU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ФГОС НОО: 1-5 класс (26 МОУО)</a:t>
            </a:r>
          </a:p>
          <a:p>
            <a:r>
              <a:rPr lang="ru-RU" b="1" dirty="0">
                <a:solidFill>
                  <a:srgbClr val="0070C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ФГОС ОО: 6-7 класс (г.Тюмень, Тобольск, Тюменский район)</a:t>
            </a:r>
          </a:p>
        </p:txBody>
      </p:sp>
      <p:sp>
        <p:nvSpPr>
          <p:cNvPr id="5" name="Текст 2"/>
          <p:cNvSpPr txBox="1">
            <a:spLocks/>
          </p:cNvSpPr>
          <p:nvPr/>
        </p:nvSpPr>
        <p:spPr>
          <a:xfrm>
            <a:off x="423562" y="1124744"/>
            <a:ext cx="3466728" cy="3977280"/>
          </a:xfrm>
          <a:prstGeom prst="rect">
            <a:avLst/>
          </a:prstGeom>
        </p:spPr>
        <p:txBody>
          <a:bodyPr lIns="0" tIns="0" rIns="0" bIns="0" anchor="ctr">
            <a:normAutofit/>
          </a:bodyPr>
          <a:lstStyle/>
          <a:p>
            <a:endParaRPr lang="ru-RU" b="1" kern="0" dirty="0">
              <a:solidFill>
                <a:sysClr val="windowText" lastClr="000000"/>
              </a:solidFill>
            </a:endParaRPr>
          </a:p>
          <a:p>
            <a:pPr>
              <a:spcAft>
                <a:spcPts val="600"/>
              </a:spcAft>
              <a:buClr>
                <a:srgbClr val="0070C0"/>
              </a:buClr>
            </a:pPr>
            <a:endParaRPr lang="ru-RU" altLang="ru-RU" kern="0" dirty="0">
              <a:solidFill>
                <a:schemeClr val="tx1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ru-RU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5500" y="2643671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0070C0"/>
              </a:buClr>
            </a:pPr>
            <a:r>
              <a:rPr lang="ru-RU" altLang="ru-RU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График поэтапного перехода на обновлённый ФГОС  </a:t>
            </a:r>
            <a:endParaRPr lang="ru-RU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564732"/>
              </p:ext>
            </p:extLst>
          </p:nvPr>
        </p:nvGraphicFramePr>
        <p:xfrm>
          <a:off x="962712" y="3168805"/>
          <a:ext cx="7848873" cy="10812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0450">
                  <a:extLst>
                    <a:ext uri="{9D8B030D-6E8A-4147-A177-3AD203B41FA5}">
                      <a16:colId xmlns:a16="http://schemas.microsoft.com/office/drawing/2014/main" val="2743806299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648062602"/>
                    </a:ext>
                  </a:extLst>
                </a:gridCol>
                <a:gridCol w="688721">
                  <a:extLst>
                    <a:ext uri="{9D8B030D-6E8A-4147-A177-3AD203B41FA5}">
                      <a16:colId xmlns:a16="http://schemas.microsoft.com/office/drawing/2014/main" val="1791915228"/>
                    </a:ext>
                  </a:extLst>
                </a:gridCol>
                <a:gridCol w="689469">
                  <a:extLst>
                    <a:ext uri="{9D8B030D-6E8A-4147-A177-3AD203B41FA5}">
                      <a16:colId xmlns:a16="http://schemas.microsoft.com/office/drawing/2014/main" val="393097235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1844646648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3192489224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2030187650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3883198810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2897819029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3819897134"/>
                    </a:ext>
                  </a:extLst>
                </a:gridCol>
                <a:gridCol w="690216">
                  <a:extLst>
                    <a:ext uri="{9D8B030D-6E8A-4147-A177-3AD203B41FA5}">
                      <a16:colId xmlns:a16="http://schemas.microsoft.com/office/drawing/2014/main" val="4270657939"/>
                    </a:ext>
                  </a:extLst>
                </a:gridCol>
              </a:tblGrid>
              <a:tr h="24661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Учебный год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Классы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9527788"/>
                  </a:ext>
                </a:extLst>
              </a:tr>
              <a:tr h="3723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4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5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6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7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8</a:t>
                      </a:r>
                      <a:endParaRPr lang="ru-RU" sz="140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9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ea typeface="Calibri" panose="020F0502020204030204" pitchFamily="34" charset="0"/>
                          <a:cs typeface="Calibri Light" panose="020F0302020204030204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3751937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2023-2024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 Light" panose="020F0302020204030204" pitchFamily="34" charset="0"/>
                        <a:ea typeface="Calibri" panose="020F05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7755726"/>
                  </a:ext>
                </a:extLst>
              </a:tr>
            </a:tbl>
          </a:graphicData>
        </a:graphic>
      </p:graphicFrame>
      <p:sp>
        <p:nvSpPr>
          <p:cNvPr id="11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" name="Picture 8"/>
          <p:cNvPicPr/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7124" y="1196752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3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3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42925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0653" y="1052736"/>
            <a:ext cx="8044332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ru-RU" sz="1600" b="1" dirty="0"/>
          </a:p>
          <a:p>
            <a:pPr algn="just" eaLnBrk="1" hangingPunct="1">
              <a:defRPr/>
            </a:pPr>
            <a:r>
              <a:rPr lang="ru-RU" sz="1600" b="1" dirty="0">
                <a:solidFill>
                  <a:srgbClr val="0070C0"/>
                </a:solidFill>
              </a:rPr>
              <a:t>Методическая работа: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рабочая группа по введению и реализации ФГОС начального и основного общего образования создана формально,  план работы рабочей группы отсутствует или при его наличии запланированные мероприятия не исполняются;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не организована работа по обеспечению учебно-методического сопровождения  внедрения обновленных ФГОС;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используемые электронные образовательные ресурсы не  соответствуют возрастным особенностям обучающихся;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600" dirty="0"/>
              <a:t>отсутствуют рабочие программы по внеурочной деятельности,       предусмотренной учебным планом</a:t>
            </a:r>
          </a:p>
          <a:p>
            <a:pPr lvl="0"/>
            <a:endParaRPr lang="ru-RU" sz="1600" dirty="0"/>
          </a:p>
          <a:p>
            <a:pPr lvl="0"/>
            <a:r>
              <a:rPr lang="ru-RU" sz="1600" b="1" dirty="0">
                <a:solidFill>
                  <a:srgbClr val="0070C0"/>
                </a:solidFill>
              </a:rPr>
              <a:t>Организация </a:t>
            </a:r>
            <a:r>
              <a:rPr lang="ru-RU" sz="1600" b="1" dirty="0" err="1">
                <a:solidFill>
                  <a:srgbClr val="0070C0"/>
                </a:solidFill>
              </a:rPr>
              <a:t>внутришкольного</a:t>
            </a:r>
            <a:r>
              <a:rPr lang="ru-RU" sz="1600" b="1" dirty="0">
                <a:solidFill>
                  <a:srgbClr val="0070C0"/>
                </a:solidFill>
              </a:rPr>
              <a:t> контроля: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выбор объектов контроля случаен, без определения приоритетных направлений;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содержание разработанных чек-листов (листов посещений) уроков не позволяют определить цель посещения урока, а также на основании чего сделан вывод и даны рекомендации учителю по итогам посещения урока;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не рассматривается вопрос объективности оценивания обучающихся;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не принимаются управленческие решения по результатам контроля.</a:t>
            </a:r>
          </a:p>
          <a:p>
            <a:r>
              <a:rPr lang="ru-RU" dirty="0"/>
              <a:t>	</a:t>
            </a:r>
          </a:p>
          <a:p>
            <a:pPr algn="just" eaLnBrk="1" hangingPunct="1">
              <a:defRPr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60648"/>
            <a:ext cx="77720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0070C0"/>
                </a:solidFill>
              </a:rPr>
              <a:t>Типичные недостатки в ходе внедрения ФГОС - 2021 </a:t>
            </a:r>
          </a:p>
          <a:p>
            <a:pPr>
              <a:defRPr/>
            </a:pPr>
            <a:r>
              <a:rPr lang="ru-RU" b="1" dirty="0">
                <a:solidFill>
                  <a:srgbClr val="0070C0"/>
                </a:solidFill>
              </a:rPr>
              <a:t>( по итогам методических выездов)</a:t>
            </a:r>
          </a:p>
        </p:txBody>
      </p:sp>
      <p:sp>
        <p:nvSpPr>
          <p:cNvPr id="4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07549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6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07549" y="414908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7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4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9576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107504" y="1886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b="1" dirty="0">
                <a:solidFill>
                  <a:srgbClr val="0070C0"/>
                </a:solidFill>
              </a:rPr>
              <a:t>Нормативные правовые акты, регулирующие введение новых федеральных государственных образовательных стандартов (ФГОС)</a:t>
            </a:r>
          </a:p>
        </p:txBody>
      </p:sp>
      <p:sp>
        <p:nvSpPr>
          <p:cNvPr id="5" name="Прямоугольник 5"/>
          <p:cNvSpPr>
            <a:spLocks noChangeArrowheads="1"/>
          </p:cNvSpPr>
          <p:nvPr/>
        </p:nvSpPr>
        <p:spPr bwMode="auto">
          <a:xfrm>
            <a:off x="903791" y="1277291"/>
            <a:ext cx="7854147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spcBef>
                <a:spcPts val="600"/>
              </a:spcBef>
              <a:defRPr/>
            </a:pPr>
            <a:r>
              <a:rPr lang="ru-RU" sz="1400" b="1" dirty="0"/>
              <a:t>Приказ Министерства просвещения Российской Федерации </a:t>
            </a:r>
            <a:r>
              <a:rPr lang="ru-RU" sz="1400" dirty="0"/>
              <a:t>«О внесении изменений в федеральный образовательный стандарт среднего общего образования, утвержденный приказом Министерство образования и науки Российской Федерации от 17 мая 2012 года № 413» (зарегистрирован 12.09.2022 г. № 70034)</a:t>
            </a:r>
          </a:p>
          <a:p>
            <a:pPr algn="just" eaLnBrk="1" hangingPunct="1">
              <a:spcBef>
                <a:spcPts val="600"/>
              </a:spcBef>
              <a:defRPr/>
            </a:pPr>
            <a:r>
              <a:rPr lang="ru-RU" sz="1400" b="1" dirty="0"/>
              <a:t>Приказ Департамента образования и науки Тюменской области </a:t>
            </a:r>
            <a:r>
              <a:rPr lang="ru-RU" sz="1400" dirty="0"/>
              <a:t>от ____ 2023 «Об утверждении Дорожной карты по подготовке системы образования Тюменской области к переходу на обновленный ФГОС Среднего общего образования»</a:t>
            </a:r>
          </a:p>
          <a:p>
            <a:pPr algn="just">
              <a:spcBef>
                <a:spcPts val="600"/>
              </a:spcBef>
              <a:defRPr/>
            </a:pPr>
            <a:r>
              <a:rPr lang="ru-RU" sz="1400" b="1" dirty="0">
                <a:solidFill>
                  <a:prstClr val="black"/>
                </a:solidFill>
              </a:rPr>
              <a:t>Приказ Министерства просвещения Российской Федерации </a:t>
            </a:r>
            <a:r>
              <a:rPr lang="ru-RU" sz="1400" dirty="0">
                <a:solidFill>
                  <a:prstClr val="black"/>
                </a:solidFill>
              </a:rPr>
              <a:t>«Об утверждении федеральной образовательной программы среднего общего образования» от 23 ноября 2022 г. №1014</a:t>
            </a:r>
          </a:p>
          <a:p>
            <a:pPr algn="just">
              <a:spcBef>
                <a:spcPts val="600"/>
              </a:spcBef>
              <a:defRPr/>
            </a:pPr>
            <a:r>
              <a:rPr lang="ru-RU" sz="1400" b="1" dirty="0">
                <a:solidFill>
                  <a:prstClr val="black"/>
                </a:solidFill>
              </a:rPr>
              <a:t>Информационно-разъяснительное письмо </a:t>
            </a:r>
            <a:r>
              <a:rPr lang="ru-RU" sz="1400" b="1" dirty="0" err="1">
                <a:solidFill>
                  <a:prstClr val="black"/>
                </a:solidFill>
              </a:rPr>
              <a:t>Минпросвещения</a:t>
            </a:r>
            <a:r>
              <a:rPr lang="ru-RU" sz="1400" b="1" dirty="0">
                <a:solidFill>
                  <a:prstClr val="black"/>
                </a:solidFill>
              </a:rPr>
              <a:t> России </a:t>
            </a:r>
            <a:r>
              <a:rPr lang="ru-RU" sz="1400" dirty="0">
                <a:solidFill>
                  <a:prstClr val="black"/>
                </a:solidFill>
              </a:rPr>
              <a:t>от 17.11.2022 «Об основных изменениях, внесенных в ФГОС СОО»</a:t>
            </a:r>
          </a:p>
          <a:p>
            <a:pPr algn="just">
              <a:spcBef>
                <a:spcPts val="600"/>
              </a:spcBef>
              <a:defRPr/>
            </a:pPr>
            <a:r>
              <a:rPr lang="ru-RU" sz="1400" b="1" dirty="0">
                <a:solidFill>
                  <a:prstClr val="black"/>
                </a:solidFill>
              </a:rPr>
              <a:t>Методические рекомендации </a:t>
            </a:r>
            <a:r>
              <a:rPr lang="ru-RU" sz="1400" dirty="0">
                <a:solidFill>
                  <a:prstClr val="black"/>
                </a:solidFill>
              </a:rPr>
              <a:t>по единой системе оценки достижений обучающимися планируемых результатов освоения программ учебных предметов в рамках введения ФООП (письмо </a:t>
            </a:r>
            <a:r>
              <a:rPr lang="ru-RU" sz="1400" dirty="0" err="1">
                <a:solidFill>
                  <a:prstClr val="black"/>
                </a:solidFill>
              </a:rPr>
              <a:t>Минпросвещения</a:t>
            </a:r>
            <a:r>
              <a:rPr lang="ru-RU" sz="1400" dirty="0">
                <a:solidFill>
                  <a:prstClr val="black"/>
                </a:solidFill>
              </a:rPr>
              <a:t> России № 1349 от 13.01.2023)</a:t>
            </a:r>
            <a:endParaRPr lang="en-US" sz="1400" dirty="0">
              <a:solidFill>
                <a:prstClr val="black"/>
              </a:solidFill>
            </a:endParaRPr>
          </a:p>
          <a:p>
            <a:pPr algn="just">
              <a:spcBef>
                <a:spcPts val="600"/>
              </a:spcBef>
              <a:defRPr/>
            </a:pPr>
            <a:endParaRPr lang="en-US" sz="1400" b="1" dirty="0">
              <a:solidFill>
                <a:prstClr val="black"/>
              </a:solidFill>
            </a:endParaRPr>
          </a:p>
          <a:p>
            <a:pPr algn="just">
              <a:spcBef>
                <a:spcPts val="600"/>
              </a:spcBef>
              <a:defRPr/>
            </a:pPr>
            <a:r>
              <a:rPr lang="ru-RU" sz="1600" b="1" dirty="0">
                <a:solidFill>
                  <a:srgbClr val="00B0F0"/>
                </a:solidFill>
              </a:rPr>
              <a:t>Переход образовательных организаций на обновленный ФГОС СОО:</a:t>
            </a:r>
          </a:p>
          <a:p>
            <a:pPr algn="just" eaLnBrk="1" hangingPunct="1">
              <a:defRPr/>
            </a:pPr>
            <a:r>
              <a:rPr lang="ru-RU" sz="1600" dirty="0">
                <a:solidFill>
                  <a:srgbClr val="00B0F0"/>
                </a:solidFill>
              </a:rPr>
              <a:t>1 сентября 2023 года - 10 классы</a:t>
            </a:r>
          </a:p>
          <a:p>
            <a:pPr marL="285750" indent="-285750" algn="just" eaLnBrk="1" hangingPunct="1">
              <a:buFontTx/>
              <a:buChar char="-"/>
              <a:defRPr/>
            </a:pPr>
            <a:endParaRPr lang="ru-RU" sz="1600" dirty="0"/>
          </a:p>
        </p:txBody>
      </p:sp>
      <p:sp>
        <p:nvSpPr>
          <p:cNvPr id="6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8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2126078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9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2848545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0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3619386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1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4087344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12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5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91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822899" y="4815054"/>
            <a:ext cx="7930743" cy="1018549"/>
          </a:xfrm>
          <a:prstGeom prst="rect">
            <a:avLst/>
          </a:prstGeom>
        </p:spPr>
        <p:txBody>
          <a:bodyPr vert="horz" wrap="square" lIns="0" tIns="33338" rIns="0" bIns="0" rtlCol="0">
            <a:spAutoFit/>
          </a:bodyPr>
          <a:lstStyle/>
          <a:p>
            <a:pPr marL="9525" marR="3810">
              <a:spcBef>
                <a:spcPts val="263"/>
              </a:spcBef>
            </a:pPr>
            <a:r>
              <a:rPr sz="1600" dirty="0">
                <a:solidFill>
                  <a:srgbClr val="0070C0"/>
                </a:solidFill>
                <a:cs typeface="Tahoma"/>
              </a:rPr>
              <a:t>Введение ФООП является </a:t>
            </a:r>
            <a:r>
              <a:rPr sz="1600" b="1" dirty="0">
                <a:solidFill>
                  <a:srgbClr val="0070C0"/>
                </a:solidFill>
                <a:cs typeface="Tahoma"/>
              </a:rPr>
              <a:t>обязательным с 1</a:t>
            </a:r>
            <a:r>
              <a:rPr lang="ru-RU" sz="1600" b="1" dirty="0">
                <a:solidFill>
                  <a:srgbClr val="0070C0"/>
                </a:solidFill>
                <a:cs typeface="Tahoma"/>
              </a:rPr>
              <a:t> </a:t>
            </a:r>
            <a:r>
              <a:rPr sz="1600" b="1" dirty="0" err="1">
                <a:solidFill>
                  <a:srgbClr val="0070C0"/>
                </a:solidFill>
                <a:cs typeface="Tahoma"/>
              </a:rPr>
              <a:t>сентября</a:t>
            </a:r>
            <a:r>
              <a:rPr sz="1600" b="1" dirty="0">
                <a:solidFill>
                  <a:srgbClr val="0070C0"/>
                </a:solidFill>
                <a:cs typeface="Tahoma"/>
              </a:rPr>
              <a:t> 2023 года </a:t>
            </a:r>
            <a:r>
              <a:rPr sz="1600" dirty="0" err="1">
                <a:solidFill>
                  <a:srgbClr val="0070C0"/>
                </a:solidFill>
                <a:cs typeface="Tahoma"/>
              </a:rPr>
              <a:t>для</a:t>
            </a:r>
            <a:r>
              <a:rPr sz="1600" dirty="0">
                <a:solidFill>
                  <a:srgbClr val="0070C0"/>
                </a:solidFill>
                <a:cs typeface="Tahoma"/>
              </a:rPr>
              <a:t>  </a:t>
            </a:r>
            <a:r>
              <a:rPr sz="1600" dirty="0" err="1">
                <a:solidFill>
                  <a:srgbClr val="0070C0"/>
                </a:solidFill>
                <a:cs typeface="Tahoma"/>
              </a:rPr>
              <a:t>обучающихся</a:t>
            </a:r>
            <a:r>
              <a:rPr lang="ru-RU" sz="1600" dirty="0">
                <a:solidFill>
                  <a:srgbClr val="0070C0"/>
                </a:solidFill>
                <a:cs typeface="Tahoma"/>
              </a:rPr>
              <a:t> </a:t>
            </a:r>
            <a:r>
              <a:rPr sz="1600" dirty="0">
                <a:solidFill>
                  <a:srgbClr val="0070C0"/>
                </a:solidFill>
                <a:cs typeface="Tahoma"/>
              </a:rPr>
              <a:t>1-11 классов </a:t>
            </a:r>
            <a:r>
              <a:rPr sz="1600" b="1" dirty="0">
                <a:solidFill>
                  <a:srgbClr val="0070C0"/>
                </a:solidFill>
                <a:cs typeface="Tahoma"/>
              </a:rPr>
              <a:t>всех образовательных организаций</a:t>
            </a:r>
            <a:r>
              <a:rPr sz="1600" dirty="0">
                <a:solidFill>
                  <a:srgbClr val="0070C0"/>
                </a:solidFill>
                <a:cs typeface="Tahoma"/>
              </a:rPr>
              <a:t>,  реализующих образовательные программы начального общего,  основного общего, среднего общего образования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13787" y="388158"/>
            <a:ext cx="4612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ru-RU" sz="2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О введении ФООП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25436" y="1374991"/>
            <a:ext cx="6644640" cy="321097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32385" marR="1889760">
              <a:spcBef>
                <a:spcPts val="79"/>
              </a:spcBef>
            </a:pPr>
            <a:r>
              <a:rPr sz="1600" spc="158" dirty="0">
                <a:cs typeface="Tahoma"/>
              </a:rPr>
              <a:t>Основные </a:t>
            </a:r>
            <a:r>
              <a:rPr sz="1600" spc="131" dirty="0">
                <a:cs typeface="Tahoma"/>
              </a:rPr>
              <a:t>общеобразовательные </a:t>
            </a:r>
            <a:r>
              <a:rPr sz="1600" spc="165" dirty="0">
                <a:cs typeface="Tahoma"/>
              </a:rPr>
              <a:t>программы </a:t>
            </a:r>
            <a:r>
              <a:rPr sz="1600" spc="-458" dirty="0">
                <a:cs typeface="Tahoma"/>
              </a:rPr>
              <a:t> </a:t>
            </a:r>
            <a:r>
              <a:rPr sz="1600" spc="116" dirty="0">
                <a:cs typeface="Tahoma"/>
              </a:rPr>
              <a:t>подлежат</a:t>
            </a:r>
            <a:r>
              <a:rPr sz="1600" spc="-94" dirty="0">
                <a:cs typeface="Tahoma"/>
              </a:rPr>
              <a:t> </a:t>
            </a:r>
            <a:r>
              <a:rPr sz="1600" spc="161" dirty="0">
                <a:cs typeface="Tahoma"/>
              </a:rPr>
              <a:t>приведению</a:t>
            </a:r>
            <a:r>
              <a:rPr sz="1600" spc="-105" dirty="0">
                <a:cs typeface="Tahoma"/>
              </a:rPr>
              <a:t> </a:t>
            </a:r>
            <a:r>
              <a:rPr sz="1600" spc="124" dirty="0">
                <a:cs typeface="Tahoma"/>
              </a:rPr>
              <a:t>в</a:t>
            </a:r>
            <a:r>
              <a:rPr sz="1600" spc="-90" dirty="0">
                <a:cs typeface="Tahoma"/>
              </a:rPr>
              <a:t> </a:t>
            </a:r>
            <a:r>
              <a:rPr sz="1600" spc="109" dirty="0">
                <a:cs typeface="Tahoma"/>
              </a:rPr>
              <a:t>соответствие</a:t>
            </a:r>
            <a:r>
              <a:rPr sz="1600" spc="-83" dirty="0">
                <a:cs typeface="Tahoma"/>
              </a:rPr>
              <a:t> </a:t>
            </a:r>
            <a:r>
              <a:rPr sz="1600" spc="153" dirty="0">
                <a:cs typeface="Tahoma"/>
              </a:rPr>
              <a:t>с</a:t>
            </a:r>
            <a:r>
              <a:rPr sz="1600" spc="-83" dirty="0">
                <a:cs typeface="Tahoma"/>
              </a:rPr>
              <a:t> </a:t>
            </a:r>
            <a:r>
              <a:rPr sz="1600" spc="229" dirty="0">
                <a:cs typeface="Tahoma"/>
              </a:rPr>
              <a:t>ФООП </a:t>
            </a:r>
            <a:r>
              <a:rPr sz="1600" spc="-458" dirty="0">
                <a:cs typeface="Tahoma"/>
              </a:rPr>
              <a:t> </a:t>
            </a:r>
            <a:r>
              <a:rPr sz="1600" spc="153" dirty="0">
                <a:cs typeface="Tahoma"/>
              </a:rPr>
              <a:t>не</a:t>
            </a:r>
            <a:r>
              <a:rPr sz="1600" spc="-83" dirty="0">
                <a:cs typeface="Tahoma"/>
              </a:rPr>
              <a:t> </a:t>
            </a:r>
            <a:r>
              <a:rPr sz="1600" spc="143" dirty="0">
                <a:cs typeface="Tahoma"/>
              </a:rPr>
              <a:t>позд</a:t>
            </a:r>
            <a:r>
              <a:rPr sz="1600" spc="158" dirty="0">
                <a:cs typeface="Tahoma"/>
              </a:rPr>
              <a:t>н</a:t>
            </a:r>
            <a:r>
              <a:rPr sz="1600" spc="139" dirty="0">
                <a:cs typeface="Tahoma"/>
              </a:rPr>
              <a:t>ее</a:t>
            </a:r>
            <a:r>
              <a:rPr sz="1600" spc="-86" dirty="0">
                <a:cs typeface="Tahoma"/>
              </a:rPr>
              <a:t> </a:t>
            </a:r>
            <a:r>
              <a:rPr sz="1600" spc="-278" dirty="0">
                <a:cs typeface="Tahoma"/>
              </a:rPr>
              <a:t>1</a:t>
            </a:r>
            <a:r>
              <a:rPr sz="1600" spc="-75" dirty="0">
                <a:cs typeface="Tahoma"/>
              </a:rPr>
              <a:t> </a:t>
            </a:r>
            <a:r>
              <a:rPr sz="1600" spc="135" dirty="0">
                <a:cs typeface="Tahoma"/>
              </a:rPr>
              <a:t>сентября</a:t>
            </a:r>
            <a:r>
              <a:rPr sz="1600" spc="-94" dirty="0">
                <a:cs typeface="Tahoma"/>
              </a:rPr>
              <a:t> </a:t>
            </a:r>
            <a:r>
              <a:rPr sz="1600" spc="105" dirty="0">
                <a:cs typeface="Tahoma"/>
              </a:rPr>
              <a:t>2</a:t>
            </a:r>
            <a:r>
              <a:rPr sz="1600" spc="109" dirty="0">
                <a:cs typeface="Tahoma"/>
              </a:rPr>
              <a:t>0</a:t>
            </a:r>
            <a:r>
              <a:rPr sz="1600" spc="30" dirty="0">
                <a:cs typeface="Tahoma"/>
              </a:rPr>
              <a:t>23</a:t>
            </a:r>
            <a:r>
              <a:rPr sz="1600" spc="-83" dirty="0">
                <a:cs typeface="Tahoma"/>
              </a:rPr>
              <a:t> </a:t>
            </a:r>
            <a:r>
              <a:rPr sz="1600" spc="98" dirty="0">
                <a:cs typeface="Tahoma"/>
              </a:rPr>
              <a:t>г</a:t>
            </a:r>
            <a:r>
              <a:rPr sz="1600" spc="124" dirty="0">
                <a:cs typeface="Tahoma"/>
              </a:rPr>
              <a:t>о</a:t>
            </a:r>
            <a:r>
              <a:rPr sz="1600" spc="113" dirty="0">
                <a:cs typeface="Tahoma"/>
              </a:rPr>
              <a:t>да</a:t>
            </a:r>
            <a:endParaRPr sz="1600" dirty="0">
              <a:cs typeface="Tahoma"/>
            </a:endParaRPr>
          </a:p>
          <a:p>
            <a:pPr>
              <a:spcBef>
                <a:spcPts val="30"/>
              </a:spcBef>
            </a:pPr>
            <a:endParaRPr sz="1600" dirty="0">
              <a:cs typeface="Tahoma"/>
            </a:endParaRPr>
          </a:p>
          <a:p>
            <a:pPr marL="32385" marR="1303973"/>
            <a:r>
              <a:rPr sz="1600" spc="127" dirty="0">
                <a:cs typeface="Tahoma"/>
              </a:rPr>
              <a:t>Образовательные</a:t>
            </a:r>
            <a:r>
              <a:rPr sz="1600" spc="-101" dirty="0">
                <a:cs typeface="Tahoma"/>
              </a:rPr>
              <a:t> </a:t>
            </a:r>
            <a:r>
              <a:rPr sz="1600" spc="146" dirty="0">
                <a:cs typeface="Tahoma"/>
              </a:rPr>
              <a:t>организации</a:t>
            </a:r>
            <a:r>
              <a:rPr sz="1600" spc="-98" dirty="0">
                <a:cs typeface="Tahoma"/>
              </a:rPr>
              <a:t> </a:t>
            </a:r>
            <a:r>
              <a:rPr sz="1600" spc="113" dirty="0">
                <a:cs typeface="Tahoma"/>
              </a:rPr>
              <a:t>разрабатывают</a:t>
            </a:r>
            <a:r>
              <a:rPr sz="1600" spc="-105" dirty="0">
                <a:cs typeface="Tahoma"/>
              </a:rPr>
              <a:t> </a:t>
            </a:r>
            <a:r>
              <a:rPr sz="1600" spc="217" dirty="0">
                <a:cs typeface="Tahoma"/>
              </a:rPr>
              <a:t>ООП </a:t>
            </a:r>
            <a:r>
              <a:rPr sz="1600" spc="-458" dirty="0">
                <a:cs typeface="Tahoma"/>
              </a:rPr>
              <a:t> </a:t>
            </a:r>
            <a:r>
              <a:rPr sz="1600" spc="124" dirty="0">
                <a:cs typeface="Tahoma"/>
              </a:rPr>
              <a:t>в</a:t>
            </a:r>
            <a:r>
              <a:rPr sz="1600" spc="-75" dirty="0">
                <a:cs typeface="Tahoma"/>
              </a:rPr>
              <a:t> </a:t>
            </a:r>
            <a:r>
              <a:rPr sz="1600" spc="113" dirty="0">
                <a:cs typeface="Tahoma"/>
              </a:rPr>
              <a:t>соответствии</a:t>
            </a:r>
            <a:r>
              <a:rPr sz="1600" spc="-94" dirty="0">
                <a:cs typeface="Tahoma"/>
              </a:rPr>
              <a:t> </a:t>
            </a:r>
            <a:r>
              <a:rPr sz="1600" spc="153" dirty="0">
                <a:cs typeface="Tahoma"/>
              </a:rPr>
              <a:t>с</a:t>
            </a:r>
            <a:r>
              <a:rPr sz="1600" spc="-75" dirty="0">
                <a:cs typeface="Tahoma"/>
              </a:rPr>
              <a:t> </a:t>
            </a:r>
            <a:r>
              <a:rPr sz="1600" spc="184" dirty="0">
                <a:cs typeface="Tahoma"/>
              </a:rPr>
              <a:t>ФГОС</a:t>
            </a:r>
            <a:r>
              <a:rPr sz="1600" spc="-71" dirty="0">
                <a:cs typeface="Tahoma"/>
              </a:rPr>
              <a:t> </a:t>
            </a:r>
            <a:r>
              <a:rPr sz="1600" spc="188" dirty="0">
                <a:cs typeface="Tahoma"/>
              </a:rPr>
              <a:t>и</a:t>
            </a:r>
            <a:r>
              <a:rPr sz="1600" spc="-83" dirty="0">
                <a:cs typeface="Tahoma"/>
              </a:rPr>
              <a:t> </a:t>
            </a:r>
            <a:r>
              <a:rPr sz="1600" spc="127" dirty="0">
                <a:cs typeface="Tahoma"/>
              </a:rPr>
              <a:t>соответствующими</a:t>
            </a:r>
            <a:r>
              <a:rPr sz="1600" spc="-94" dirty="0">
                <a:cs typeface="Tahoma"/>
              </a:rPr>
              <a:t> </a:t>
            </a:r>
            <a:r>
              <a:rPr sz="1600" spc="229" dirty="0">
                <a:cs typeface="Tahoma"/>
              </a:rPr>
              <a:t>ФООП</a:t>
            </a:r>
            <a:endParaRPr sz="1600" dirty="0">
              <a:cs typeface="Tahoma"/>
            </a:endParaRPr>
          </a:p>
          <a:p>
            <a:pPr>
              <a:spcBef>
                <a:spcPts val="19"/>
              </a:spcBef>
            </a:pPr>
            <a:endParaRPr sz="1600" dirty="0">
              <a:cs typeface="Tahoma"/>
            </a:endParaRPr>
          </a:p>
          <a:p>
            <a:pPr marL="9525" marR="3810"/>
            <a:r>
              <a:rPr sz="1600" spc="150" dirty="0">
                <a:cs typeface="Tahoma"/>
              </a:rPr>
              <a:t>Содержание </a:t>
            </a:r>
            <a:r>
              <a:rPr sz="1600" spc="188" dirty="0">
                <a:cs typeface="Tahoma"/>
              </a:rPr>
              <a:t>и </a:t>
            </a:r>
            <a:r>
              <a:rPr sz="1600" spc="150" dirty="0">
                <a:cs typeface="Tahoma"/>
              </a:rPr>
              <a:t>планируемые </a:t>
            </a:r>
            <a:r>
              <a:rPr sz="1600" spc="101" dirty="0">
                <a:cs typeface="Tahoma"/>
              </a:rPr>
              <a:t>результаты </a:t>
            </a:r>
            <a:r>
              <a:rPr sz="1600" spc="124" dirty="0">
                <a:cs typeface="Tahoma"/>
              </a:rPr>
              <a:t>разработанных </a:t>
            </a:r>
            <a:r>
              <a:rPr sz="1600" spc="127" dirty="0">
                <a:cs typeface="Tahoma"/>
              </a:rPr>
              <a:t> </a:t>
            </a:r>
            <a:r>
              <a:rPr sz="1600" spc="131" dirty="0">
                <a:cs typeface="Tahoma"/>
              </a:rPr>
              <a:t>образовательными </a:t>
            </a:r>
            <a:r>
              <a:rPr sz="1600" spc="150" dirty="0">
                <a:cs typeface="Tahoma"/>
              </a:rPr>
              <a:t>организациями </a:t>
            </a:r>
            <a:r>
              <a:rPr sz="1600" spc="217" dirty="0">
                <a:cs typeface="Tahoma"/>
              </a:rPr>
              <a:t>ООП </a:t>
            </a:r>
            <a:r>
              <a:rPr sz="1600" spc="143" dirty="0">
                <a:cs typeface="Tahoma"/>
              </a:rPr>
              <a:t>должны </a:t>
            </a:r>
            <a:r>
              <a:rPr sz="1600" spc="101" dirty="0">
                <a:cs typeface="Tahoma"/>
              </a:rPr>
              <a:t>быть </a:t>
            </a:r>
            <a:r>
              <a:rPr sz="1600" spc="153" dirty="0">
                <a:cs typeface="Tahoma"/>
              </a:rPr>
              <a:t>не </a:t>
            </a:r>
            <a:r>
              <a:rPr sz="1600" spc="158" dirty="0">
                <a:cs typeface="Tahoma"/>
              </a:rPr>
              <a:t>ниже </a:t>
            </a:r>
            <a:r>
              <a:rPr sz="1600" spc="161" dirty="0">
                <a:cs typeface="Tahoma"/>
              </a:rPr>
              <a:t> </a:t>
            </a:r>
            <a:r>
              <a:rPr sz="1600" spc="113" dirty="0">
                <a:cs typeface="Tahoma"/>
              </a:rPr>
              <a:t>соответствующих</a:t>
            </a:r>
            <a:r>
              <a:rPr sz="1600" spc="-98" dirty="0">
                <a:cs typeface="Tahoma"/>
              </a:rPr>
              <a:t> </a:t>
            </a:r>
            <a:r>
              <a:rPr sz="1600" spc="146" dirty="0">
                <a:cs typeface="Tahoma"/>
              </a:rPr>
              <a:t>содержания</a:t>
            </a:r>
            <a:r>
              <a:rPr sz="1600" spc="-83" dirty="0">
                <a:cs typeface="Tahoma"/>
              </a:rPr>
              <a:t> </a:t>
            </a:r>
            <a:r>
              <a:rPr sz="1600" spc="188" dirty="0">
                <a:cs typeface="Tahoma"/>
              </a:rPr>
              <a:t>и</a:t>
            </a:r>
            <a:r>
              <a:rPr sz="1600" spc="-79" dirty="0">
                <a:cs typeface="Tahoma"/>
              </a:rPr>
              <a:t> </a:t>
            </a:r>
            <a:r>
              <a:rPr sz="1600" spc="143" dirty="0">
                <a:cs typeface="Tahoma"/>
              </a:rPr>
              <a:t>планируемых</a:t>
            </a:r>
            <a:r>
              <a:rPr sz="1600" spc="-98" dirty="0">
                <a:cs typeface="Tahoma"/>
              </a:rPr>
              <a:t> </a:t>
            </a:r>
            <a:r>
              <a:rPr sz="1600" spc="101" dirty="0">
                <a:cs typeface="Tahoma"/>
              </a:rPr>
              <a:t>результатов</a:t>
            </a:r>
            <a:r>
              <a:rPr sz="1600" spc="-94" dirty="0">
                <a:cs typeface="Tahoma"/>
              </a:rPr>
              <a:t> </a:t>
            </a:r>
            <a:r>
              <a:rPr sz="1600" spc="229" dirty="0">
                <a:cs typeface="Tahoma"/>
              </a:rPr>
              <a:t>ФООП</a:t>
            </a:r>
            <a:endParaRPr sz="1600" dirty="0">
              <a:cs typeface="Tahoma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6615683" y="1074001"/>
            <a:ext cx="2484120" cy="3450908"/>
            <a:chOff x="8820911" y="70103"/>
            <a:chExt cx="3312160" cy="4601210"/>
          </a:xfrm>
        </p:grpSpPr>
        <p:pic>
          <p:nvPicPr>
            <p:cNvPr id="14" name="object 1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20911" y="70103"/>
              <a:ext cx="1773936" cy="2055876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11970" y="163702"/>
              <a:ext cx="1591945" cy="1868043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907271" y="158876"/>
              <a:ext cx="1601470" cy="1877695"/>
            </a:xfrm>
            <a:custGeom>
              <a:avLst/>
              <a:gdLst/>
              <a:ahLst/>
              <a:cxnLst/>
              <a:rect l="l" t="t" r="r" b="b"/>
              <a:pathLst>
                <a:path w="1601470" h="1877695">
                  <a:moveTo>
                    <a:pt x="0" y="1877568"/>
                  </a:moveTo>
                  <a:lnTo>
                    <a:pt x="1601470" y="1877568"/>
                  </a:lnTo>
                  <a:lnTo>
                    <a:pt x="1601470" y="0"/>
                  </a:lnTo>
                  <a:lnTo>
                    <a:pt x="0" y="0"/>
                  </a:lnTo>
                  <a:lnTo>
                    <a:pt x="0" y="1877568"/>
                  </a:lnTo>
                  <a:close/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1350"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880091" y="1048512"/>
              <a:ext cx="1644396" cy="1981200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60101" y="1131951"/>
              <a:ext cx="1484249" cy="1813814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349483" y="2572511"/>
              <a:ext cx="1783079" cy="2098548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431398" y="2657093"/>
              <a:ext cx="1619250" cy="1929002"/>
            </a:xfrm>
            <a:prstGeom prst="rect">
              <a:avLst/>
            </a:prstGeom>
          </p:spPr>
        </p:pic>
      </p:grpSp>
      <p:sp>
        <p:nvSpPr>
          <p:cNvPr id="21" name="Line 3"/>
          <p:cNvSpPr/>
          <p:nvPr/>
        </p:nvSpPr>
        <p:spPr>
          <a:xfrm>
            <a:off x="605416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2" name="Picture 8"/>
          <p:cNvPicPr/>
          <p:nvPr/>
        </p:nvPicPr>
        <p:blipFill>
          <a:blip r:embed="rId8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393651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3" name="Picture 8"/>
          <p:cNvPicPr/>
          <p:nvPr/>
        </p:nvPicPr>
        <p:blipFill>
          <a:blip r:embed="rId8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02023" y="2516548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24" name="Picture 8"/>
          <p:cNvPicPr/>
          <p:nvPr/>
        </p:nvPicPr>
        <p:blipFill>
          <a:blip r:embed="rId8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02023" y="3525855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25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6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58001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13787" y="196908"/>
            <a:ext cx="50383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ru-RU" sz="2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О структуре и содержании</a:t>
            </a:r>
          </a:p>
        </p:txBody>
      </p:sp>
      <p:sp>
        <p:nvSpPr>
          <p:cNvPr id="25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7</a:t>
            </a:r>
            <a:endParaRPr lang="ru-RU" sz="1000" b="0" strike="noStrike" spc="-1" dirty="0">
              <a:latin typeface="Arial"/>
            </a:endParaRPr>
          </a:p>
        </p:txBody>
      </p:sp>
      <p:sp>
        <p:nvSpPr>
          <p:cNvPr id="26" name="object 10"/>
          <p:cNvSpPr txBox="1"/>
          <p:nvPr/>
        </p:nvSpPr>
        <p:spPr>
          <a:xfrm>
            <a:off x="609612" y="595100"/>
            <a:ext cx="6818948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i="1" spc="49" dirty="0">
                <a:solidFill>
                  <a:srgbClr val="0070C0"/>
                </a:solidFill>
                <a:latin typeface="Verdana"/>
                <a:cs typeface="Verdana"/>
              </a:rPr>
              <a:t>№</a:t>
            </a:r>
            <a:r>
              <a:rPr i="1" spc="-161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i="1" spc="113" dirty="0">
                <a:solidFill>
                  <a:srgbClr val="0070C0"/>
                </a:solidFill>
                <a:latin typeface="Verdana"/>
                <a:cs typeface="Verdana"/>
              </a:rPr>
              <a:t>ФЗ</a:t>
            </a:r>
            <a:r>
              <a:rPr i="1" spc="23" dirty="0">
                <a:solidFill>
                  <a:srgbClr val="0070C0"/>
                </a:solidFill>
                <a:latin typeface="Trebuchet MS"/>
                <a:cs typeface="Trebuchet MS"/>
              </a:rPr>
              <a:t>-</a:t>
            </a:r>
            <a:r>
              <a:rPr i="1" spc="86" dirty="0">
                <a:solidFill>
                  <a:srgbClr val="0070C0"/>
                </a:solidFill>
                <a:latin typeface="Trebuchet MS"/>
                <a:cs typeface="Trebuchet MS"/>
              </a:rPr>
              <a:t>273</a:t>
            </a:r>
            <a:r>
              <a:rPr i="1" spc="-75" dirty="0">
                <a:solidFill>
                  <a:srgbClr val="0070C0"/>
                </a:solidFill>
                <a:latin typeface="Trebuchet MS"/>
                <a:cs typeface="Trebuchet MS"/>
              </a:rPr>
              <a:t> </a:t>
            </a:r>
            <a:r>
              <a:rPr i="1" spc="-30" dirty="0">
                <a:solidFill>
                  <a:srgbClr val="0070C0"/>
                </a:solidFill>
                <a:latin typeface="Verdana"/>
                <a:cs typeface="Verdana"/>
              </a:rPr>
              <a:t>«Об</a:t>
            </a:r>
            <a:r>
              <a:rPr i="1" spc="-161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i="1" spc="83" dirty="0">
                <a:solidFill>
                  <a:srgbClr val="0070C0"/>
                </a:solidFill>
                <a:latin typeface="Verdana"/>
                <a:cs typeface="Verdana"/>
              </a:rPr>
              <a:t>образ</a:t>
            </a:r>
            <a:r>
              <a:rPr i="1" spc="86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r>
              <a:rPr i="1" spc="90" dirty="0">
                <a:solidFill>
                  <a:srgbClr val="0070C0"/>
                </a:solidFill>
                <a:latin typeface="Verdana"/>
                <a:cs typeface="Verdana"/>
              </a:rPr>
              <a:t>ва</a:t>
            </a:r>
            <a:r>
              <a:rPr i="1" spc="75" dirty="0">
                <a:solidFill>
                  <a:srgbClr val="0070C0"/>
                </a:solidFill>
                <a:latin typeface="Verdana"/>
                <a:cs typeface="Verdana"/>
              </a:rPr>
              <a:t>ни</a:t>
            </a:r>
            <a:r>
              <a:rPr i="1" spc="83" dirty="0">
                <a:solidFill>
                  <a:srgbClr val="0070C0"/>
                </a:solidFill>
                <a:latin typeface="Verdana"/>
                <a:cs typeface="Verdana"/>
              </a:rPr>
              <a:t>и</a:t>
            </a:r>
            <a:r>
              <a:rPr i="1" spc="-180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i="1" spc="23" dirty="0">
                <a:solidFill>
                  <a:srgbClr val="0070C0"/>
                </a:solidFill>
                <a:latin typeface="Verdana"/>
                <a:cs typeface="Verdana"/>
              </a:rPr>
              <a:t>в</a:t>
            </a:r>
            <a:r>
              <a:rPr i="1" spc="-161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i="1" spc="86" dirty="0">
                <a:solidFill>
                  <a:srgbClr val="0070C0"/>
                </a:solidFill>
                <a:latin typeface="Verdana"/>
                <a:cs typeface="Verdana"/>
              </a:rPr>
              <a:t>Российск</a:t>
            </a:r>
            <a:r>
              <a:rPr i="1" spc="94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r>
              <a:rPr i="1" spc="83" dirty="0">
                <a:solidFill>
                  <a:srgbClr val="0070C0"/>
                </a:solidFill>
                <a:latin typeface="Verdana"/>
                <a:cs typeface="Verdana"/>
              </a:rPr>
              <a:t>й</a:t>
            </a:r>
            <a:r>
              <a:rPr i="1" spc="-161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i="1" spc="101" dirty="0">
                <a:solidFill>
                  <a:srgbClr val="0070C0"/>
                </a:solidFill>
                <a:latin typeface="Verdana"/>
                <a:cs typeface="Verdana"/>
              </a:rPr>
              <a:t>Федер</a:t>
            </a:r>
            <a:r>
              <a:rPr i="1" spc="98" dirty="0">
                <a:solidFill>
                  <a:srgbClr val="0070C0"/>
                </a:solidFill>
                <a:latin typeface="Verdana"/>
                <a:cs typeface="Verdana"/>
              </a:rPr>
              <a:t>а</a:t>
            </a:r>
            <a:r>
              <a:rPr i="1" spc="75" dirty="0">
                <a:solidFill>
                  <a:srgbClr val="0070C0"/>
                </a:solidFill>
                <a:latin typeface="Verdana"/>
                <a:cs typeface="Verdana"/>
              </a:rPr>
              <a:t>ц</a:t>
            </a:r>
            <a:r>
              <a:rPr i="1" spc="79" dirty="0">
                <a:solidFill>
                  <a:srgbClr val="0070C0"/>
                </a:solidFill>
                <a:latin typeface="Verdana"/>
                <a:cs typeface="Verdana"/>
              </a:rPr>
              <a:t>и</a:t>
            </a:r>
            <a:r>
              <a:rPr i="1" spc="-109" dirty="0">
                <a:solidFill>
                  <a:srgbClr val="0070C0"/>
                </a:solidFill>
                <a:latin typeface="Verdana"/>
                <a:cs typeface="Verdana"/>
              </a:rPr>
              <a:t>и</a:t>
            </a:r>
            <a:r>
              <a:rPr i="1" spc="-105" dirty="0">
                <a:solidFill>
                  <a:srgbClr val="0070C0"/>
                </a:solidFill>
                <a:latin typeface="Verdana"/>
                <a:cs typeface="Verdana"/>
              </a:rPr>
              <a:t>»</a:t>
            </a:r>
            <a:r>
              <a:rPr i="1" spc="-450" dirty="0">
                <a:solidFill>
                  <a:srgbClr val="0070C0"/>
                </a:solidFill>
                <a:latin typeface="Verdana"/>
                <a:cs typeface="Verdana"/>
              </a:rPr>
              <a:t>*</a:t>
            </a:r>
            <a:endParaRPr dirty="0">
              <a:solidFill>
                <a:srgbClr val="0070C0"/>
              </a:solidFill>
              <a:latin typeface="Verdana"/>
              <a:cs typeface="Verdana"/>
            </a:endParaRPr>
          </a:p>
        </p:txBody>
      </p:sp>
      <p:sp>
        <p:nvSpPr>
          <p:cNvPr id="30" name="object 11"/>
          <p:cNvSpPr txBox="1"/>
          <p:nvPr/>
        </p:nvSpPr>
        <p:spPr>
          <a:xfrm>
            <a:off x="645454" y="6477836"/>
            <a:ext cx="7911104" cy="26353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3810" defTabSz="685800">
              <a:spcBef>
                <a:spcPts val="75"/>
              </a:spcBef>
            </a:pPr>
            <a:r>
              <a:rPr sz="825" i="1" spc="-195" dirty="0">
                <a:solidFill>
                  <a:prstClr val="black"/>
                </a:solidFill>
                <a:latin typeface="Verdana"/>
                <a:cs typeface="Verdana"/>
              </a:rPr>
              <a:t>*</a:t>
            </a:r>
            <a:r>
              <a:rPr sz="825" i="1" spc="-158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8" dirty="0">
                <a:solidFill>
                  <a:prstClr val="black"/>
                </a:solidFill>
                <a:latin typeface="Verdana"/>
                <a:cs typeface="Verdana"/>
              </a:rPr>
              <a:t>Федеральный</a:t>
            </a:r>
            <a:r>
              <a:rPr sz="825" i="1" spc="-90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0" dirty="0">
                <a:solidFill>
                  <a:prstClr val="black"/>
                </a:solidFill>
                <a:latin typeface="Verdana"/>
                <a:cs typeface="Verdana"/>
              </a:rPr>
              <a:t>закон</a:t>
            </a:r>
            <a:r>
              <a:rPr sz="825" i="1" spc="-7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15" dirty="0">
                <a:solidFill>
                  <a:prstClr val="black"/>
                </a:solidFill>
                <a:latin typeface="Verdana"/>
                <a:cs typeface="Verdana"/>
              </a:rPr>
              <a:t>от</a:t>
            </a:r>
            <a:r>
              <a:rPr sz="825" i="1" spc="-7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11" dirty="0">
                <a:solidFill>
                  <a:prstClr val="black"/>
                </a:solidFill>
                <a:latin typeface="Verdana"/>
                <a:cs typeface="Verdana"/>
              </a:rPr>
              <a:t>24</a:t>
            </a:r>
            <a:r>
              <a:rPr sz="825" i="1" spc="-56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26" dirty="0">
                <a:solidFill>
                  <a:prstClr val="black"/>
                </a:solidFill>
                <a:latin typeface="Verdana"/>
                <a:cs typeface="Verdana"/>
              </a:rPr>
              <a:t>сентября</a:t>
            </a:r>
            <a:r>
              <a:rPr sz="825" i="1" spc="-7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34" dirty="0">
                <a:solidFill>
                  <a:prstClr val="black"/>
                </a:solidFill>
                <a:latin typeface="Verdana"/>
                <a:cs typeface="Verdana"/>
              </a:rPr>
              <a:t>2022</a:t>
            </a:r>
            <a:r>
              <a:rPr sz="825" i="1" spc="-49" dirty="0">
                <a:solidFill>
                  <a:prstClr val="black"/>
                </a:solidFill>
                <a:latin typeface="Verdana"/>
                <a:cs typeface="Verdana"/>
              </a:rPr>
              <a:t> г.</a:t>
            </a:r>
            <a:r>
              <a:rPr sz="825" i="1" spc="-68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0" dirty="0">
                <a:solidFill>
                  <a:prstClr val="black"/>
                </a:solidFill>
                <a:latin typeface="Verdana"/>
                <a:cs typeface="Verdana"/>
              </a:rPr>
              <a:t>№</a:t>
            </a:r>
            <a:r>
              <a:rPr sz="825" i="1" spc="-56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41" dirty="0">
                <a:solidFill>
                  <a:prstClr val="black"/>
                </a:solidFill>
                <a:latin typeface="Verdana"/>
                <a:cs typeface="Verdana"/>
              </a:rPr>
              <a:t>371-ФЗ</a:t>
            </a:r>
            <a:r>
              <a:rPr sz="825" i="1" spc="-68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30" dirty="0">
                <a:solidFill>
                  <a:prstClr val="black"/>
                </a:solidFill>
                <a:latin typeface="Verdana"/>
                <a:cs typeface="Verdana"/>
              </a:rPr>
              <a:t>«О</a:t>
            </a:r>
            <a:r>
              <a:rPr sz="825" i="1" spc="-68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4" dirty="0">
                <a:solidFill>
                  <a:prstClr val="black"/>
                </a:solidFill>
                <a:latin typeface="Verdana"/>
                <a:cs typeface="Verdana"/>
              </a:rPr>
              <a:t>внесении</a:t>
            </a:r>
            <a:r>
              <a:rPr sz="825" i="1" spc="-8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8" dirty="0">
                <a:solidFill>
                  <a:prstClr val="black"/>
                </a:solidFill>
                <a:latin typeface="Verdana"/>
                <a:cs typeface="Verdana"/>
              </a:rPr>
              <a:t>изменений</a:t>
            </a:r>
            <a:r>
              <a:rPr sz="825" i="1" spc="-79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15" dirty="0">
                <a:solidFill>
                  <a:prstClr val="black"/>
                </a:solidFill>
                <a:latin typeface="Verdana"/>
                <a:cs typeface="Verdana"/>
              </a:rPr>
              <a:t>в</a:t>
            </a:r>
            <a:r>
              <a:rPr sz="825" i="1" spc="-68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8" dirty="0">
                <a:solidFill>
                  <a:prstClr val="black"/>
                </a:solidFill>
                <a:latin typeface="Verdana"/>
                <a:cs typeface="Verdana"/>
              </a:rPr>
              <a:t>Федеральный</a:t>
            </a:r>
            <a:r>
              <a:rPr sz="825" i="1" spc="-90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0" dirty="0">
                <a:solidFill>
                  <a:prstClr val="black"/>
                </a:solidFill>
                <a:latin typeface="Verdana"/>
                <a:cs typeface="Verdana"/>
              </a:rPr>
              <a:t>закон</a:t>
            </a:r>
            <a:r>
              <a:rPr sz="825" i="1" spc="-86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8" dirty="0">
                <a:solidFill>
                  <a:prstClr val="black"/>
                </a:solidFill>
                <a:latin typeface="Verdana"/>
                <a:cs typeface="Verdana"/>
              </a:rPr>
              <a:t>«Об</a:t>
            </a:r>
            <a:r>
              <a:rPr sz="825" i="1" spc="-5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41" dirty="0">
                <a:solidFill>
                  <a:prstClr val="black"/>
                </a:solidFill>
                <a:latin typeface="Verdana"/>
                <a:cs typeface="Verdana"/>
              </a:rPr>
              <a:t>образовании</a:t>
            </a:r>
            <a:r>
              <a:rPr sz="825" i="1" spc="-8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15" dirty="0">
                <a:solidFill>
                  <a:prstClr val="black"/>
                </a:solidFill>
                <a:latin typeface="Verdana"/>
                <a:cs typeface="Verdana"/>
              </a:rPr>
              <a:t>в</a:t>
            </a:r>
            <a:r>
              <a:rPr sz="825" i="1" spc="-64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45" dirty="0">
                <a:solidFill>
                  <a:prstClr val="black"/>
                </a:solidFill>
                <a:latin typeface="Verdana"/>
                <a:cs typeface="Verdana"/>
              </a:rPr>
              <a:t>Российской </a:t>
            </a:r>
            <a:r>
              <a:rPr sz="825" i="1" spc="-28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0" dirty="0">
                <a:solidFill>
                  <a:prstClr val="black"/>
                </a:solidFill>
                <a:latin typeface="Verdana"/>
                <a:cs typeface="Verdana"/>
              </a:rPr>
              <a:t>Федерации»</a:t>
            </a:r>
            <a:r>
              <a:rPr sz="825" i="1" spc="-90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45" dirty="0">
                <a:solidFill>
                  <a:prstClr val="black"/>
                </a:solidFill>
                <a:latin typeface="Verdana"/>
                <a:cs typeface="Verdana"/>
              </a:rPr>
              <a:t>и</a:t>
            </a:r>
            <a:r>
              <a:rPr sz="825" i="1" spc="-75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26" dirty="0">
                <a:solidFill>
                  <a:prstClr val="black"/>
                </a:solidFill>
                <a:latin typeface="Verdana"/>
                <a:cs typeface="Verdana"/>
              </a:rPr>
              <a:t>статью</a:t>
            </a:r>
            <a:r>
              <a:rPr sz="825" i="1" spc="-79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221" dirty="0">
                <a:solidFill>
                  <a:prstClr val="black"/>
                </a:solidFill>
                <a:latin typeface="Verdana"/>
                <a:cs typeface="Verdana"/>
              </a:rPr>
              <a:t>1</a:t>
            </a:r>
            <a:r>
              <a:rPr sz="825" i="1" spc="-19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8" dirty="0">
                <a:solidFill>
                  <a:prstClr val="black"/>
                </a:solidFill>
                <a:latin typeface="Verdana"/>
                <a:cs typeface="Verdana"/>
              </a:rPr>
              <a:t>Федерального</a:t>
            </a:r>
            <a:r>
              <a:rPr sz="825" i="1" spc="-90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8" dirty="0">
                <a:solidFill>
                  <a:prstClr val="black"/>
                </a:solidFill>
                <a:latin typeface="Verdana"/>
                <a:cs typeface="Verdana"/>
              </a:rPr>
              <a:t>закона</a:t>
            </a:r>
            <a:r>
              <a:rPr sz="825" i="1" spc="-90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-8" dirty="0">
                <a:solidFill>
                  <a:prstClr val="black"/>
                </a:solidFill>
                <a:latin typeface="Verdana"/>
                <a:cs typeface="Verdana"/>
              </a:rPr>
              <a:t>«Об</a:t>
            </a:r>
            <a:r>
              <a:rPr sz="825" i="1" spc="-64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19" dirty="0">
                <a:solidFill>
                  <a:prstClr val="black"/>
                </a:solidFill>
                <a:latin typeface="Verdana"/>
                <a:cs typeface="Verdana"/>
              </a:rPr>
              <a:t>обязательных</a:t>
            </a:r>
            <a:r>
              <a:rPr sz="825" i="1" spc="-75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26" dirty="0">
                <a:solidFill>
                  <a:prstClr val="black"/>
                </a:solidFill>
                <a:latin typeface="Verdana"/>
                <a:cs typeface="Verdana"/>
              </a:rPr>
              <a:t>требованиях</a:t>
            </a:r>
            <a:r>
              <a:rPr sz="825" i="1" spc="-75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15" dirty="0">
                <a:solidFill>
                  <a:prstClr val="black"/>
                </a:solidFill>
                <a:latin typeface="Verdana"/>
                <a:cs typeface="Verdana"/>
              </a:rPr>
              <a:t>в</a:t>
            </a:r>
            <a:r>
              <a:rPr sz="825" i="1" spc="-71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45" dirty="0">
                <a:solidFill>
                  <a:prstClr val="black"/>
                </a:solidFill>
                <a:latin typeface="Verdana"/>
                <a:cs typeface="Verdana"/>
              </a:rPr>
              <a:t>Российской</a:t>
            </a:r>
            <a:r>
              <a:rPr sz="825" i="1" spc="-94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825" i="1" spc="30" dirty="0">
                <a:solidFill>
                  <a:prstClr val="black"/>
                </a:solidFill>
                <a:latin typeface="Verdana"/>
                <a:cs typeface="Verdana"/>
              </a:rPr>
              <a:t>Федерации»</a:t>
            </a:r>
            <a:endParaRPr sz="825" dirty="0">
              <a:solidFill>
                <a:prstClr val="black"/>
              </a:solidFill>
              <a:latin typeface="Verdana"/>
              <a:cs typeface="Verdana"/>
            </a:endParaRPr>
          </a:p>
        </p:txBody>
      </p:sp>
      <p:grpSp>
        <p:nvGrpSpPr>
          <p:cNvPr id="31" name="object 12"/>
          <p:cNvGrpSpPr/>
          <p:nvPr/>
        </p:nvGrpSpPr>
        <p:grpSpPr>
          <a:xfrm>
            <a:off x="194146" y="2730232"/>
            <a:ext cx="2070259" cy="625316"/>
            <a:chOff x="0" y="3468623"/>
            <a:chExt cx="2760345" cy="833755"/>
          </a:xfrm>
        </p:grpSpPr>
        <p:pic>
          <p:nvPicPr>
            <p:cNvPr id="32" name="object 13"/>
            <p:cNvPicPr/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3468623"/>
              <a:ext cx="2759964" cy="833627"/>
            </a:xfrm>
            <a:prstGeom prst="rect">
              <a:avLst/>
            </a:prstGeom>
          </p:spPr>
        </p:pic>
        <p:pic>
          <p:nvPicPr>
            <p:cNvPr id="33" name="object 14"/>
            <p:cNvPicPr/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3687254"/>
              <a:ext cx="2579878" cy="397446"/>
            </a:xfrm>
            <a:prstGeom prst="rect">
              <a:avLst/>
            </a:prstGeom>
          </p:spPr>
        </p:pic>
      </p:grpSp>
      <p:sp>
        <p:nvSpPr>
          <p:cNvPr id="34" name="object 15"/>
          <p:cNvSpPr txBox="1"/>
          <p:nvPr/>
        </p:nvSpPr>
        <p:spPr>
          <a:xfrm>
            <a:off x="383731" y="2915017"/>
            <a:ext cx="812959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350" spc="139" dirty="0">
                <a:solidFill>
                  <a:srgbClr val="FFFFFF"/>
                </a:solidFill>
                <a:latin typeface="Tahoma"/>
                <a:cs typeface="Tahoma"/>
              </a:rPr>
              <a:t>Цел</a:t>
            </a:r>
            <a:r>
              <a:rPr sz="1350" spc="131" dirty="0">
                <a:solidFill>
                  <a:srgbClr val="FFFFFF"/>
                </a:solidFill>
                <a:latin typeface="Tahoma"/>
                <a:cs typeface="Tahoma"/>
              </a:rPr>
              <a:t>евой</a:t>
            </a:r>
            <a:endParaRPr sz="1350" dirty="0">
              <a:solidFill>
                <a:prstClr val="black"/>
              </a:solidFill>
              <a:latin typeface="Tahoma"/>
              <a:cs typeface="Tahoma"/>
            </a:endParaRPr>
          </a:p>
        </p:txBody>
      </p:sp>
      <p:grpSp>
        <p:nvGrpSpPr>
          <p:cNvPr id="35" name="object 16"/>
          <p:cNvGrpSpPr/>
          <p:nvPr/>
        </p:nvGrpSpPr>
        <p:grpSpPr>
          <a:xfrm>
            <a:off x="194147" y="3252582"/>
            <a:ext cx="2265521" cy="633413"/>
            <a:chOff x="0" y="4165091"/>
            <a:chExt cx="3020695" cy="844550"/>
          </a:xfrm>
        </p:grpSpPr>
        <p:pic>
          <p:nvPicPr>
            <p:cNvPr id="36" name="object 17"/>
            <p:cNvPicPr/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4165091"/>
              <a:ext cx="3020568" cy="844296"/>
            </a:xfrm>
            <a:prstGeom prst="rect">
              <a:avLst/>
            </a:prstGeom>
          </p:spPr>
        </p:pic>
        <p:pic>
          <p:nvPicPr>
            <p:cNvPr id="37" name="object 18"/>
            <p:cNvPicPr/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4383582"/>
              <a:ext cx="2841117" cy="407873"/>
            </a:xfrm>
            <a:prstGeom prst="rect">
              <a:avLst/>
            </a:prstGeom>
          </p:spPr>
        </p:pic>
      </p:grpSp>
      <p:sp>
        <p:nvSpPr>
          <p:cNvPr id="38" name="object 19"/>
          <p:cNvSpPr txBox="1"/>
          <p:nvPr/>
        </p:nvSpPr>
        <p:spPr>
          <a:xfrm>
            <a:off x="383731" y="3462990"/>
            <a:ext cx="1587818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350" spc="116" dirty="0">
                <a:solidFill>
                  <a:srgbClr val="FFFFFF"/>
                </a:solidFill>
                <a:latin typeface="Tahoma"/>
                <a:cs typeface="Tahoma"/>
              </a:rPr>
              <a:t>Содержательный</a:t>
            </a:r>
            <a:endParaRPr sz="1350" dirty="0">
              <a:solidFill>
                <a:prstClr val="black"/>
              </a:solidFill>
              <a:latin typeface="Tahoma"/>
              <a:cs typeface="Tahoma"/>
            </a:endParaRPr>
          </a:p>
        </p:txBody>
      </p:sp>
      <p:grpSp>
        <p:nvGrpSpPr>
          <p:cNvPr id="39" name="object 20"/>
          <p:cNvGrpSpPr/>
          <p:nvPr/>
        </p:nvGrpSpPr>
        <p:grpSpPr>
          <a:xfrm>
            <a:off x="194146" y="3827512"/>
            <a:ext cx="2433638" cy="609600"/>
            <a:chOff x="0" y="4931664"/>
            <a:chExt cx="3244850" cy="812800"/>
          </a:xfrm>
        </p:grpSpPr>
        <p:pic>
          <p:nvPicPr>
            <p:cNvPr id="40" name="object 21"/>
            <p:cNvPicPr/>
            <p:nvPr/>
          </p:nvPicPr>
          <p:blipFill>
            <a:blip r:embed="rId6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4931664"/>
              <a:ext cx="3244596" cy="812292"/>
            </a:xfrm>
            <a:prstGeom prst="rect">
              <a:avLst/>
            </a:prstGeom>
          </p:spPr>
        </p:pic>
        <p:pic>
          <p:nvPicPr>
            <p:cNvPr id="41" name="object 22"/>
            <p:cNvPicPr/>
            <p:nvPr/>
          </p:nvPicPr>
          <p:blipFill>
            <a:blip r:embed="rId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0" y="5149202"/>
              <a:ext cx="3065399" cy="377075"/>
            </a:xfrm>
            <a:prstGeom prst="rect">
              <a:avLst/>
            </a:prstGeom>
          </p:spPr>
        </p:pic>
      </p:grpSp>
      <p:sp>
        <p:nvSpPr>
          <p:cNvPr id="42" name="object 23"/>
          <p:cNvSpPr txBox="1"/>
          <p:nvPr/>
        </p:nvSpPr>
        <p:spPr>
          <a:xfrm>
            <a:off x="382132" y="4008391"/>
            <a:ext cx="1714976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</a:pPr>
            <a:r>
              <a:rPr sz="1350" spc="135" dirty="0">
                <a:solidFill>
                  <a:srgbClr val="FFFFFF"/>
                </a:solidFill>
                <a:latin typeface="Tahoma"/>
                <a:cs typeface="Tahoma"/>
              </a:rPr>
              <a:t>Организационный</a:t>
            </a:r>
            <a:endParaRPr sz="1350" dirty="0">
              <a:solidFill>
                <a:prstClr val="black"/>
              </a:solidFill>
              <a:latin typeface="Tahoma"/>
              <a:cs typeface="Tahoma"/>
            </a:endParaRPr>
          </a:p>
        </p:txBody>
      </p:sp>
      <p:sp>
        <p:nvSpPr>
          <p:cNvPr id="43" name="object 24"/>
          <p:cNvSpPr txBox="1"/>
          <p:nvPr/>
        </p:nvSpPr>
        <p:spPr>
          <a:xfrm>
            <a:off x="383731" y="2215310"/>
            <a:ext cx="1837849" cy="47176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defTabSz="685800">
              <a:spcBef>
                <a:spcPts val="79"/>
              </a:spcBef>
            </a:pPr>
            <a:r>
              <a:rPr sz="1500" b="1" spc="98" dirty="0">
                <a:solidFill>
                  <a:prstClr val="black"/>
                </a:solidFill>
                <a:latin typeface="Tahoma"/>
                <a:cs typeface="Tahoma"/>
              </a:rPr>
              <a:t>ФООП</a:t>
            </a:r>
            <a:r>
              <a:rPr sz="1500" b="1" spc="-53" dirty="0">
                <a:solidFill>
                  <a:prstClr val="black"/>
                </a:solidFill>
                <a:latin typeface="Tahoma"/>
                <a:cs typeface="Tahoma"/>
              </a:rPr>
              <a:t> </a:t>
            </a:r>
            <a:r>
              <a:rPr sz="1500" b="1" spc="34" dirty="0">
                <a:solidFill>
                  <a:prstClr val="black"/>
                </a:solidFill>
                <a:latin typeface="Tahoma"/>
                <a:cs typeface="Tahoma"/>
              </a:rPr>
              <a:t>состоят</a:t>
            </a:r>
            <a:endParaRPr sz="1500" dirty="0">
              <a:solidFill>
                <a:prstClr val="black"/>
              </a:solidFill>
              <a:latin typeface="Tahoma"/>
              <a:cs typeface="Tahoma"/>
            </a:endParaRPr>
          </a:p>
          <a:p>
            <a:pPr marL="9525" defTabSz="685800"/>
            <a:r>
              <a:rPr sz="1500" b="1" spc="60" dirty="0">
                <a:solidFill>
                  <a:prstClr val="black"/>
                </a:solidFill>
                <a:latin typeface="Tahoma"/>
                <a:cs typeface="Tahoma"/>
              </a:rPr>
              <a:t>из</a:t>
            </a:r>
            <a:r>
              <a:rPr sz="1500" b="1" spc="-60" dirty="0">
                <a:solidFill>
                  <a:prstClr val="black"/>
                </a:solidFill>
                <a:latin typeface="Tahoma"/>
                <a:cs typeface="Tahoma"/>
              </a:rPr>
              <a:t> </a:t>
            </a:r>
            <a:r>
              <a:rPr sz="1500" b="1" spc="19" dirty="0">
                <a:solidFill>
                  <a:prstClr val="black"/>
                </a:solidFill>
                <a:latin typeface="Tahoma"/>
                <a:cs typeface="Tahoma"/>
              </a:rPr>
              <a:t>трёх</a:t>
            </a:r>
            <a:r>
              <a:rPr sz="1500" b="1" spc="-53" dirty="0">
                <a:solidFill>
                  <a:prstClr val="black"/>
                </a:solidFill>
                <a:latin typeface="Tahoma"/>
                <a:cs typeface="Tahoma"/>
              </a:rPr>
              <a:t> </a:t>
            </a:r>
            <a:r>
              <a:rPr sz="1500" b="1" spc="15" dirty="0">
                <a:solidFill>
                  <a:prstClr val="black"/>
                </a:solidFill>
                <a:latin typeface="Tahoma"/>
                <a:cs typeface="Tahoma"/>
              </a:rPr>
              <a:t>разделов:</a:t>
            </a:r>
            <a:endParaRPr sz="1500" dirty="0">
              <a:solidFill>
                <a:prstClr val="black"/>
              </a:solidFill>
              <a:latin typeface="Tahoma"/>
              <a:cs typeface="Tahoma"/>
            </a:endParaRPr>
          </a:p>
        </p:txBody>
      </p:sp>
      <p:sp>
        <p:nvSpPr>
          <p:cNvPr id="44" name="object 29"/>
          <p:cNvSpPr txBox="1"/>
          <p:nvPr/>
        </p:nvSpPr>
        <p:spPr>
          <a:xfrm>
            <a:off x="4549867" y="1409990"/>
            <a:ext cx="2542699" cy="231313"/>
          </a:xfrm>
          <a:prstGeom prst="rect">
            <a:avLst/>
          </a:prstGeom>
        </p:spPr>
        <p:txBody>
          <a:bodyPr vert="horz" wrap="square" lIns="0" tIns="23336" rIns="0" bIns="0" rtlCol="0">
            <a:spAutoFit/>
          </a:bodyPr>
          <a:lstStyle/>
          <a:p>
            <a:pPr marL="1905" algn="ctr" defTabSz="685800">
              <a:spcBef>
                <a:spcPts val="184"/>
              </a:spcBef>
            </a:pPr>
            <a:r>
              <a:rPr sz="1350" spc="98" dirty="0">
                <a:solidFill>
                  <a:srgbClr val="FFFFFF"/>
                </a:solidFill>
                <a:latin typeface="Verdana"/>
                <a:cs typeface="Verdana"/>
              </a:rPr>
              <a:t>ФООП</a:t>
            </a:r>
            <a:endParaRPr sz="1350">
              <a:solidFill>
                <a:prstClr val="black"/>
              </a:solidFill>
              <a:latin typeface="Verdana"/>
              <a:cs typeface="Verdana"/>
            </a:endParaRPr>
          </a:p>
        </p:txBody>
      </p:sp>
      <p:pic>
        <p:nvPicPr>
          <p:cNvPr id="47" name="object 32"/>
          <p:cNvPicPr/>
          <p:nvPr/>
        </p:nvPicPr>
        <p:blipFill>
          <a:blip r:embed="rId8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53874" y="1784637"/>
            <a:ext cx="1173003" cy="1140714"/>
          </a:xfrm>
          <a:prstGeom prst="rect">
            <a:avLst/>
          </a:prstGeom>
        </p:spPr>
      </p:pic>
      <p:sp>
        <p:nvSpPr>
          <p:cNvPr id="48" name="object 33"/>
          <p:cNvSpPr txBox="1"/>
          <p:nvPr/>
        </p:nvSpPr>
        <p:spPr>
          <a:xfrm>
            <a:off x="3853874" y="2155979"/>
            <a:ext cx="1173004" cy="705482"/>
          </a:xfrm>
          <a:prstGeom prst="rect">
            <a:avLst/>
          </a:prstGeom>
        </p:spPr>
        <p:txBody>
          <a:bodyPr vert="horz" wrap="square" lIns="0" tIns="58579" rIns="0" bIns="0" rtlCol="0">
            <a:spAutoFit/>
          </a:bodyPr>
          <a:lstStyle/>
          <a:p>
            <a:pPr marL="92869" marR="86201" algn="ctr" defTabSz="685800">
              <a:spcBef>
                <a:spcPts val="461"/>
              </a:spcBef>
            </a:pPr>
            <a:r>
              <a:rPr sz="1050" dirty="0">
                <a:solidFill>
                  <a:srgbClr val="FFFFFF"/>
                </a:solidFill>
                <a:latin typeface="Verdana"/>
                <a:cs typeface="Verdana"/>
              </a:rPr>
              <a:t>ф</a:t>
            </a:r>
            <a:r>
              <a:rPr sz="1050" spc="-8" dirty="0">
                <a:solidFill>
                  <a:srgbClr val="FFFFFF"/>
                </a:solidFill>
                <a:latin typeface="Verdana"/>
                <a:cs typeface="Verdana"/>
              </a:rPr>
              <a:t>е</a:t>
            </a:r>
            <a:r>
              <a:rPr sz="1050" spc="34" dirty="0">
                <a:solidFill>
                  <a:srgbClr val="FFFFFF"/>
                </a:solidFill>
                <a:latin typeface="Verdana"/>
                <a:cs typeface="Verdana"/>
              </a:rPr>
              <a:t>дера</a:t>
            </a:r>
            <a:r>
              <a:rPr sz="1050" spc="23" dirty="0">
                <a:solidFill>
                  <a:srgbClr val="FFFFFF"/>
                </a:solidFill>
                <a:latin typeface="Verdana"/>
                <a:cs typeface="Verdana"/>
              </a:rPr>
              <a:t>ль</a:t>
            </a:r>
            <a:r>
              <a:rPr sz="1050" spc="15" dirty="0">
                <a:solidFill>
                  <a:srgbClr val="FFFFFF"/>
                </a:solidFill>
                <a:latin typeface="Verdana"/>
                <a:cs typeface="Verdana"/>
              </a:rPr>
              <a:t>н</a:t>
            </a:r>
            <a:r>
              <a:rPr sz="1050" spc="8" dirty="0">
                <a:solidFill>
                  <a:srgbClr val="FFFFFF"/>
                </a:solidFill>
                <a:latin typeface="Verdana"/>
                <a:cs typeface="Verdana"/>
              </a:rPr>
              <a:t>ы</a:t>
            </a:r>
            <a:r>
              <a:rPr sz="1050" spc="38" dirty="0">
                <a:solidFill>
                  <a:srgbClr val="FFFFFF"/>
                </a:solidFill>
                <a:latin typeface="Verdana"/>
                <a:cs typeface="Verdana"/>
              </a:rPr>
              <a:t>й  </a:t>
            </a:r>
            <a:r>
              <a:rPr sz="1050" spc="26" dirty="0">
                <a:solidFill>
                  <a:srgbClr val="FFFFFF"/>
                </a:solidFill>
                <a:latin typeface="Verdana"/>
                <a:cs typeface="Verdana"/>
              </a:rPr>
              <a:t>календарный </a:t>
            </a:r>
            <a:r>
              <a:rPr sz="1050" spc="-36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50" spc="23" dirty="0">
                <a:solidFill>
                  <a:srgbClr val="FFFFFF"/>
                </a:solidFill>
                <a:latin typeface="Verdana"/>
                <a:cs typeface="Verdana"/>
              </a:rPr>
              <a:t>учебный </a:t>
            </a:r>
            <a:r>
              <a:rPr sz="1050" spc="26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50" spc="15" dirty="0">
                <a:solidFill>
                  <a:srgbClr val="FFFFFF"/>
                </a:solidFill>
                <a:latin typeface="Verdana"/>
                <a:cs typeface="Verdana"/>
              </a:rPr>
              <a:t>график</a:t>
            </a:r>
            <a:endParaRPr sz="1050" dirty="0">
              <a:solidFill>
                <a:prstClr val="black"/>
              </a:solidFill>
              <a:latin typeface="Verdana"/>
              <a:cs typeface="Verdana"/>
            </a:endParaRPr>
          </a:p>
        </p:txBody>
      </p:sp>
      <p:pic>
        <p:nvPicPr>
          <p:cNvPr id="49" name="object 34"/>
          <p:cNvPicPr/>
          <p:nvPr/>
        </p:nvPicPr>
        <p:blipFill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091172" y="1773970"/>
            <a:ext cx="1425035" cy="1138904"/>
          </a:xfrm>
          <a:prstGeom prst="rect">
            <a:avLst/>
          </a:prstGeom>
        </p:spPr>
      </p:pic>
      <p:sp>
        <p:nvSpPr>
          <p:cNvPr id="50" name="object 35"/>
          <p:cNvSpPr txBox="1"/>
          <p:nvPr/>
        </p:nvSpPr>
        <p:spPr>
          <a:xfrm>
            <a:off x="5091172" y="2143501"/>
            <a:ext cx="1425416" cy="659796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85248" marR="79534" indent="-953" algn="ctr" defTabSz="685800">
              <a:spcBef>
                <a:spcPts val="825"/>
              </a:spcBef>
            </a:pPr>
            <a:r>
              <a:rPr sz="900" spc="19" dirty="0">
                <a:solidFill>
                  <a:srgbClr val="FFFFFF"/>
                </a:solidFill>
                <a:latin typeface="Verdana"/>
                <a:cs typeface="Verdana"/>
              </a:rPr>
              <a:t>федеральные </a:t>
            </a:r>
            <a:r>
              <a:rPr sz="900" spc="23" dirty="0">
                <a:solidFill>
                  <a:srgbClr val="FFFFFF"/>
                </a:solidFill>
                <a:latin typeface="Verdana"/>
                <a:cs typeface="Verdana"/>
              </a:rPr>
              <a:t> ра</a:t>
            </a:r>
            <a:r>
              <a:rPr sz="900" spc="34" dirty="0">
                <a:solidFill>
                  <a:srgbClr val="FFFFFF"/>
                </a:solidFill>
                <a:latin typeface="Verdana"/>
                <a:cs typeface="Verdana"/>
              </a:rPr>
              <a:t>б</a:t>
            </a:r>
            <a:r>
              <a:rPr sz="900" spc="30" dirty="0">
                <a:solidFill>
                  <a:srgbClr val="FFFFFF"/>
                </a:solidFill>
                <a:latin typeface="Verdana"/>
                <a:cs typeface="Verdana"/>
              </a:rPr>
              <a:t>о</a:t>
            </a:r>
            <a:r>
              <a:rPr sz="900" spc="23" dirty="0">
                <a:solidFill>
                  <a:srgbClr val="FFFFFF"/>
                </a:solidFill>
                <a:latin typeface="Verdana"/>
                <a:cs typeface="Verdana"/>
              </a:rPr>
              <a:t>чи</a:t>
            </a:r>
            <a:r>
              <a:rPr sz="900" spc="26" dirty="0">
                <a:solidFill>
                  <a:srgbClr val="FFFFFF"/>
                </a:solidFill>
                <a:latin typeface="Verdana"/>
                <a:cs typeface="Verdana"/>
              </a:rPr>
              <a:t>е</a:t>
            </a:r>
            <a:r>
              <a:rPr sz="900" spc="-64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spc="34" dirty="0">
                <a:solidFill>
                  <a:srgbClr val="FFFFFF"/>
                </a:solidFill>
                <a:latin typeface="Verdana"/>
                <a:cs typeface="Verdana"/>
              </a:rPr>
              <a:t>п</a:t>
            </a:r>
            <a:r>
              <a:rPr sz="900" spc="38" dirty="0">
                <a:solidFill>
                  <a:srgbClr val="FFFFFF"/>
                </a:solidFill>
                <a:latin typeface="Verdana"/>
                <a:cs typeface="Verdana"/>
              </a:rPr>
              <a:t>рограммы  </a:t>
            </a:r>
            <a:r>
              <a:rPr sz="900" spc="15" dirty="0">
                <a:solidFill>
                  <a:srgbClr val="FFFFFF"/>
                </a:solidFill>
                <a:latin typeface="Verdana"/>
                <a:cs typeface="Verdana"/>
              </a:rPr>
              <a:t>уче</a:t>
            </a:r>
            <a:r>
              <a:rPr sz="900" spc="8" dirty="0">
                <a:solidFill>
                  <a:srgbClr val="FFFFFF"/>
                </a:solidFill>
                <a:latin typeface="Verdana"/>
                <a:cs typeface="Verdana"/>
              </a:rPr>
              <a:t>б</a:t>
            </a:r>
            <a:r>
              <a:rPr sz="900" dirty="0">
                <a:solidFill>
                  <a:srgbClr val="FFFFFF"/>
                </a:solidFill>
                <a:latin typeface="Verdana"/>
                <a:cs typeface="Verdana"/>
              </a:rPr>
              <a:t>ных</a:t>
            </a:r>
            <a:r>
              <a:rPr sz="900" spc="-86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spc="41" dirty="0">
                <a:solidFill>
                  <a:srgbClr val="FFFFFF"/>
                </a:solidFill>
                <a:latin typeface="Verdana"/>
                <a:cs typeface="Verdana"/>
              </a:rPr>
              <a:t>пре</a:t>
            </a:r>
            <a:r>
              <a:rPr sz="900" spc="30" dirty="0">
                <a:solidFill>
                  <a:srgbClr val="FFFFFF"/>
                </a:solidFill>
                <a:latin typeface="Verdana"/>
                <a:cs typeface="Verdana"/>
              </a:rPr>
              <a:t>д</a:t>
            </a:r>
            <a:r>
              <a:rPr sz="900" spc="38" dirty="0">
                <a:solidFill>
                  <a:srgbClr val="FFFFFF"/>
                </a:solidFill>
                <a:latin typeface="Verdana"/>
                <a:cs typeface="Verdana"/>
              </a:rPr>
              <a:t>мет</a:t>
            </a:r>
            <a:r>
              <a:rPr sz="900" spc="30" dirty="0">
                <a:solidFill>
                  <a:srgbClr val="FFFFFF"/>
                </a:solidFill>
                <a:latin typeface="Verdana"/>
                <a:cs typeface="Verdana"/>
              </a:rPr>
              <a:t>о</a:t>
            </a:r>
            <a:r>
              <a:rPr sz="900" spc="8" dirty="0">
                <a:solidFill>
                  <a:srgbClr val="FFFFFF"/>
                </a:solidFill>
                <a:latin typeface="Verdana"/>
                <a:cs typeface="Verdana"/>
              </a:rPr>
              <a:t>в</a:t>
            </a:r>
            <a:r>
              <a:rPr sz="900" spc="-120" dirty="0">
                <a:solidFill>
                  <a:srgbClr val="FFFFFF"/>
                </a:solidFill>
                <a:latin typeface="Verdana"/>
                <a:cs typeface="Verdana"/>
              </a:rPr>
              <a:t>,  </a:t>
            </a:r>
            <a:r>
              <a:rPr sz="900" spc="-4" dirty="0">
                <a:solidFill>
                  <a:srgbClr val="FFFFFF"/>
                </a:solidFill>
                <a:latin typeface="Verdana"/>
                <a:cs typeface="Verdana"/>
              </a:rPr>
              <a:t>курсов,</a:t>
            </a:r>
            <a:r>
              <a:rPr sz="900" spc="-71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spc="34" dirty="0">
                <a:solidFill>
                  <a:srgbClr val="FFFFFF"/>
                </a:solidFill>
                <a:latin typeface="Verdana"/>
                <a:cs typeface="Verdana"/>
              </a:rPr>
              <a:t>дисциплин</a:t>
            </a:r>
            <a:endParaRPr sz="900">
              <a:solidFill>
                <a:prstClr val="black"/>
              </a:solidFill>
              <a:latin typeface="Verdana"/>
              <a:cs typeface="Verdana"/>
            </a:endParaRPr>
          </a:p>
        </p:txBody>
      </p:sp>
      <p:pic>
        <p:nvPicPr>
          <p:cNvPr id="51" name="object 36"/>
          <p:cNvPicPr/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600600" y="1773970"/>
            <a:ext cx="1203197" cy="1138904"/>
          </a:xfrm>
          <a:prstGeom prst="rect">
            <a:avLst/>
          </a:prstGeom>
        </p:spPr>
      </p:pic>
      <p:sp>
        <p:nvSpPr>
          <p:cNvPr id="52" name="object 37"/>
          <p:cNvSpPr txBox="1"/>
          <p:nvPr/>
        </p:nvSpPr>
        <p:spPr>
          <a:xfrm>
            <a:off x="6718900" y="2186021"/>
            <a:ext cx="967264" cy="656429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algn="ctr" defTabSz="685800">
              <a:spcBef>
                <a:spcPts val="79"/>
              </a:spcBef>
            </a:pPr>
            <a:r>
              <a:rPr sz="1050" dirty="0">
                <a:solidFill>
                  <a:srgbClr val="FFFFFF"/>
                </a:solidFill>
                <a:latin typeface="Verdana"/>
                <a:cs typeface="Verdana"/>
              </a:rPr>
              <a:t>ф</a:t>
            </a:r>
            <a:r>
              <a:rPr sz="1050" spc="-8" dirty="0">
                <a:solidFill>
                  <a:srgbClr val="FFFFFF"/>
                </a:solidFill>
                <a:latin typeface="Verdana"/>
                <a:cs typeface="Verdana"/>
              </a:rPr>
              <a:t>е</a:t>
            </a:r>
            <a:r>
              <a:rPr sz="1050" spc="34" dirty="0">
                <a:solidFill>
                  <a:srgbClr val="FFFFFF"/>
                </a:solidFill>
                <a:latin typeface="Verdana"/>
                <a:cs typeface="Verdana"/>
              </a:rPr>
              <a:t>дера</a:t>
            </a:r>
            <a:r>
              <a:rPr sz="1050" spc="23" dirty="0">
                <a:solidFill>
                  <a:srgbClr val="FFFFFF"/>
                </a:solidFill>
                <a:latin typeface="Verdana"/>
                <a:cs typeface="Verdana"/>
              </a:rPr>
              <a:t>ль</a:t>
            </a:r>
            <a:r>
              <a:rPr sz="1050" spc="15" dirty="0">
                <a:solidFill>
                  <a:srgbClr val="FFFFFF"/>
                </a:solidFill>
                <a:latin typeface="Verdana"/>
                <a:cs typeface="Verdana"/>
              </a:rPr>
              <a:t>н</a:t>
            </a:r>
            <a:r>
              <a:rPr sz="1050" dirty="0">
                <a:solidFill>
                  <a:srgbClr val="FFFFFF"/>
                </a:solidFill>
                <a:latin typeface="Verdana"/>
                <a:cs typeface="Verdana"/>
              </a:rPr>
              <a:t>ая  </a:t>
            </a:r>
            <a:r>
              <a:rPr sz="1050" spc="19" dirty="0">
                <a:solidFill>
                  <a:srgbClr val="FFFFFF"/>
                </a:solidFill>
                <a:latin typeface="Verdana"/>
                <a:cs typeface="Verdana"/>
              </a:rPr>
              <a:t>рабочая </a:t>
            </a:r>
            <a:r>
              <a:rPr sz="1050" spc="23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50" spc="45" dirty="0">
                <a:solidFill>
                  <a:srgbClr val="FFFFFF"/>
                </a:solidFill>
                <a:latin typeface="Verdana"/>
                <a:cs typeface="Verdana"/>
              </a:rPr>
              <a:t>программа </a:t>
            </a:r>
            <a:r>
              <a:rPr sz="1050" spc="49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1050" spc="30" dirty="0">
                <a:solidFill>
                  <a:srgbClr val="FFFFFF"/>
                </a:solidFill>
                <a:latin typeface="Verdana"/>
                <a:cs typeface="Verdana"/>
              </a:rPr>
              <a:t>воспитания</a:t>
            </a:r>
            <a:endParaRPr sz="1050">
              <a:solidFill>
                <a:prstClr val="black"/>
              </a:solidFill>
              <a:latin typeface="Verdana"/>
              <a:cs typeface="Verdana"/>
            </a:endParaRPr>
          </a:p>
        </p:txBody>
      </p:sp>
      <p:pic>
        <p:nvPicPr>
          <p:cNvPr id="53" name="object 38"/>
          <p:cNvPicPr/>
          <p:nvPr/>
        </p:nvPicPr>
        <p:blipFill>
          <a:blip r:embed="rId11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888093" y="1773969"/>
            <a:ext cx="1205579" cy="1130998"/>
          </a:xfrm>
          <a:prstGeom prst="rect">
            <a:avLst/>
          </a:prstGeom>
        </p:spPr>
      </p:pic>
      <p:sp>
        <p:nvSpPr>
          <p:cNvPr id="54" name="object 39"/>
          <p:cNvSpPr txBox="1"/>
          <p:nvPr/>
        </p:nvSpPr>
        <p:spPr>
          <a:xfrm>
            <a:off x="7989439" y="2162779"/>
            <a:ext cx="1004888" cy="7021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049" marR="3810" indent="953" algn="ctr" defTabSz="685800">
              <a:spcBef>
                <a:spcPts val="75"/>
              </a:spcBef>
            </a:pPr>
            <a:r>
              <a:rPr sz="900" spc="19" dirty="0">
                <a:solidFill>
                  <a:srgbClr val="FFFFFF"/>
                </a:solidFill>
                <a:latin typeface="Verdana"/>
                <a:cs typeface="Verdana"/>
              </a:rPr>
              <a:t>федеральный </a:t>
            </a:r>
            <a:r>
              <a:rPr sz="900" spc="23" dirty="0">
                <a:solidFill>
                  <a:srgbClr val="FFFFFF"/>
                </a:solidFill>
                <a:latin typeface="Verdana"/>
                <a:cs typeface="Verdana"/>
              </a:rPr>
              <a:t> календарный </a:t>
            </a:r>
            <a:r>
              <a:rPr sz="900" spc="26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spc="19" dirty="0">
                <a:solidFill>
                  <a:srgbClr val="FFFFFF"/>
                </a:solidFill>
                <a:latin typeface="Verdana"/>
                <a:cs typeface="Verdana"/>
              </a:rPr>
              <a:t>план </a:t>
            </a:r>
            <a:r>
              <a:rPr sz="900" spc="23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900" spc="11" dirty="0">
                <a:solidFill>
                  <a:srgbClr val="FFFFFF"/>
                </a:solidFill>
                <a:latin typeface="Verdana"/>
                <a:cs typeface="Verdana"/>
              </a:rPr>
              <a:t>в</a:t>
            </a:r>
            <a:r>
              <a:rPr sz="900" spc="34" dirty="0">
                <a:solidFill>
                  <a:srgbClr val="FFFFFF"/>
                </a:solidFill>
                <a:latin typeface="Verdana"/>
                <a:cs typeface="Verdana"/>
              </a:rPr>
              <a:t>оспи</a:t>
            </a:r>
            <a:r>
              <a:rPr sz="900" spc="-8" dirty="0">
                <a:solidFill>
                  <a:srgbClr val="FFFFFF"/>
                </a:solidFill>
                <a:latin typeface="Verdana"/>
                <a:cs typeface="Verdana"/>
              </a:rPr>
              <a:t>та</a:t>
            </a:r>
            <a:r>
              <a:rPr sz="900" spc="-15" dirty="0">
                <a:solidFill>
                  <a:srgbClr val="FFFFFF"/>
                </a:solidFill>
                <a:latin typeface="Verdana"/>
                <a:cs typeface="Verdana"/>
              </a:rPr>
              <a:t>т</a:t>
            </a:r>
            <a:r>
              <a:rPr sz="900" spc="15" dirty="0">
                <a:solidFill>
                  <a:srgbClr val="FFFFFF"/>
                </a:solidFill>
                <a:latin typeface="Verdana"/>
                <a:cs typeface="Verdana"/>
              </a:rPr>
              <a:t>ел</a:t>
            </a:r>
            <a:r>
              <a:rPr sz="900" spc="19" dirty="0">
                <a:solidFill>
                  <a:srgbClr val="FFFFFF"/>
                </a:solidFill>
                <a:latin typeface="Verdana"/>
                <a:cs typeface="Verdana"/>
              </a:rPr>
              <a:t>ь</a:t>
            </a:r>
            <a:r>
              <a:rPr sz="900" spc="30" dirty="0">
                <a:solidFill>
                  <a:srgbClr val="FFFFFF"/>
                </a:solidFill>
                <a:latin typeface="Verdana"/>
                <a:cs typeface="Verdana"/>
              </a:rPr>
              <a:t>ной  </a:t>
            </a:r>
            <a:r>
              <a:rPr sz="900" spc="19" dirty="0">
                <a:solidFill>
                  <a:srgbClr val="FFFFFF"/>
                </a:solidFill>
                <a:latin typeface="Verdana"/>
                <a:cs typeface="Verdana"/>
              </a:rPr>
              <a:t>работы</a:t>
            </a:r>
            <a:endParaRPr sz="900">
              <a:solidFill>
                <a:prstClr val="black"/>
              </a:solidFill>
              <a:latin typeface="Verdana"/>
              <a:cs typeface="Verdana"/>
            </a:endParaRPr>
          </a:p>
        </p:txBody>
      </p:sp>
      <p:sp>
        <p:nvSpPr>
          <p:cNvPr id="58" name="object 43"/>
          <p:cNvSpPr txBox="1"/>
          <p:nvPr/>
        </p:nvSpPr>
        <p:spPr>
          <a:xfrm>
            <a:off x="3887783" y="3134996"/>
            <a:ext cx="3933349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75248" marR="3810" indent="-75724" defTabSz="685800">
              <a:spcBef>
                <a:spcPts val="75"/>
              </a:spcBef>
            </a:pPr>
            <a:r>
              <a:rPr sz="1350" spc="7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О</a:t>
            </a:r>
            <a:r>
              <a:rPr sz="1350" spc="4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Б</a:t>
            </a:r>
            <a:r>
              <a:rPr sz="1350" spc="1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Я</a:t>
            </a:r>
            <a:r>
              <a:rPr sz="1350" spc="1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З</a:t>
            </a:r>
            <a:r>
              <a:rPr sz="1350" spc="8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А</a:t>
            </a:r>
            <a:r>
              <a:rPr sz="1350" spc="-4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Т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60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Л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Ь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Н</a:t>
            </a:r>
            <a:r>
              <a:rPr sz="1350" spc="6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Ы</a:t>
            </a:r>
            <a:r>
              <a:rPr sz="1350" spc="4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-169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350" spc="13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Ф</a:t>
            </a:r>
            <a:r>
              <a:rPr sz="1350" spc="3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6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Д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13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Р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А</a:t>
            </a:r>
            <a:r>
              <a:rPr sz="1350" spc="60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Л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Ь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Н</a:t>
            </a:r>
            <a:r>
              <a:rPr sz="1350" spc="6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Ы</a:t>
            </a:r>
            <a:r>
              <a:rPr sz="1350" spc="4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-169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350" spc="116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Р</a:t>
            </a:r>
            <a:r>
              <a:rPr sz="1350" spc="11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А</a:t>
            </a:r>
            <a:r>
              <a:rPr sz="1350" spc="4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Б</a:t>
            </a:r>
            <a:r>
              <a:rPr sz="1350" spc="56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О</a:t>
            </a:r>
            <a:r>
              <a:rPr sz="1350" spc="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Ч</a:t>
            </a:r>
            <a:r>
              <a:rPr sz="1350" spc="7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И</a:t>
            </a:r>
            <a:r>
              <a:rPr sz="1350" spc="30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  </a:t>
            </a:r>
            <a:r>
              <a:rPr sz="1350" spc="13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П</a:t>
            </a:r>
            <a:r>
              <a:rPr sz="1350" spc="9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Р</a:t>
            </a:r>
            <a:r>
              <a:rPr sz="1350" spc="56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О</a:t>
            </a:r>
            <a:r>
              <a:rPr sz="1350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Г</a:t>
            </a:r>
            <a:r>
              <a:rPr sz="1350" spc="13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Р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А</a:t>
            </a:r>
            <a:r>
              <a:rPr sz="1350" spc="139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М</a:t>
            </a:r>
            <a:r>
              <a:rPr sz="1350" spc="127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М</a:t>
            </a:r>
            <a:r>
              <a:rPr sz="1350" spc="9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Ы</a:t>
            </a:r>
            <a:r>
              <a:rPr sz="1350" spc="-169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350" spc="86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ПО</a:t>
            </a:r>
            <a:r>
              <a:rPr sz="1350" spc="-16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350" spc="9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У</a:t>
            </a:r>
            <a:r>
              <a:rPr sz="1350" spc="3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Ч</a:t>
            </a:r>
            <a:r>
              <a:rPr sz="1350" spc="1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4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Б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Н</a:t>
            </a:r>
            <a:r>
              <a:rPr sz="1350" spc="68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Ы</a:t>
            </a:r>
            <a:r>
              <a:rPr sz="1350" spc="16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М</a:t>
            </a:r>
            <a:r>
              <a:rPr sz="1350" spc="-172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 </a:t>
            </a:r>
            <a:r>
              <a:rPr sz="1350" spc="135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П</a:t>
            </a:r>
            <a:r>
              <a:rPr sz="1350" spc="9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Р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5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Д</a:t>
            </a:r>
            <a:r>
              <a:rPr sz="1350" spc="139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М</a:t>
            </a:r>
            <a:r>
              <a:rPr sz="1350" spc="23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Е</a:t>
            </a:r>
            <a:r>
              <a:rPr sz="1350" spc="-34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Т</a:t>
            </a:r>
            <a:r>
              <a:rPr sz="1350" spc="7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А</a:t>
            </a:r>
            <a:r>
              <a:rPr sz="1350" spc="161" dirty="0">
                <a:solidFill>
                  <a:schemeClr val="accent3">
                    <a:lumMod val="75000"/>
                  </a:schemeClr>
                </a:solidFill>
                <a:latin typeface="Verdana"/>
                <a:cs typeface="Verdana"/>
              </a:rPr>
              <a:t>М</a:t>
            </a:r>
            <a:endParaRPr sz="1350" dirty="0">
              <a:solidFill>
                <a:schemeClr val="accent3">
                  <a:lumMod val="75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59" name="object 44"/>
          <p:cNvSpPr txBox="1"/>
          <p:nvPr/>
        </p:nvSpPr>
        <p:spPr>
          <a:xfrm>
            <a:off x="2762595" y="3543009"/>
            <a:ext cx="2502218" cy="909864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defTabSz="685800">
              <a:spcBef>
                <a:spcPts val="75"/>
              </a:spcBef>
            </a:pPr>
            <a:r>
              <a:rPr spc="105" dirty="0">
                <a:solidFill>
                  <a:srgbClr val="0070C0"/>
                </a:solidFill>
                <a:latin typeface="Verdana"/>
                <a:cs typeface="Verdana"/>
              </a:rPr>
              <a:t>НОО</a:t>
            </a:r>
            <a:endParaRPr dirty="0">
              <a:solidFill>
                <a:srgbClr val="0070C0"/>
              </a:solidFill>
              <a:latin typeface="Verdana"/>
              <a:cs typeface="Verdana"/>
            </a:endParaRPr>
          </a:p>
          <a:p>
            <a:pPr marL="214789" indent="-215265" defTabSz="685800">
              <a:spcBef>
                <a:spcPts val="19"/>
              </a:spcBef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86" dirty="0">
                <a:solidFill>
                  <a:prstClr val="black"/>
                </a:solidFill>
                <a:latin typeface="Verdana"/>
                <a:cs typeface="Verdana"/>
              </a:rPr>
              <a:t>РУ</a:t>
            </a:r>
            <a:r>
              <a:rPr sz="1350" spc="105" dirty="0">
                <a:solidFill>
                  <a:prstClr val="black"/>
                </a:solidFill>
                <a:latin typeface="Verdana"/>
                <a:cs typeface="Verdana"/>
              </a:rPr>
              <a:t>С</a:t>
            </a:r>
            <a:r>
              <a:rPr sz="1350" spc="23" dirty="0">
                <a:solidFill>
                  <a:prstClr val="black"/>
                </a:solidFill>
                <a:latin typeface="Verdana"/>
                <a:cs typeface="Verdana"/>
              </a:rPr>
              <a:t>С</a:t>
            </a:r>
            <a:r>
              <a:rPr sz="1350" spc="26" dirty="0">
                <a:solidFill>
                  <a:prstClr val="black"/>
                </a:solidFill>
                <a:latin typeface="Verdana"/>
                <a:cs typeface="Verdana"/>
              </a:rPr>
              <a:t>К</a:t>
            </a:r>
            <a:r>
              <a:rPr sz="1350" spc="90" dirty="0">
                <a:solidFill>
                  <a:prstClr val="black"/>
                </a:solidFill>
                <a:latin typeface="Verdana"/>
                <a:cs typeface="Verdana"/>
              </a:rPr>
              <a:t>И</a:t>
            </a:r>
            <a:r>
              <a:rPr sz="1350" spc="98" dirty="0">
                <a:solidFill>
                  <a:prstClr val="black"/>
                </a:solidFill>
                <a:latin typeface="Verdana"/>
                <a:cs typeface="Verdana"/>
              </a:rPr>
              <a:t>Й</a:t>
            </a:r>
            <a:r>
              <a:rPr sz="1350" spc="-11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1350" spc="45" dirty="0">
                <a:solidFill>
                  <a:prstClr val="black"/>
                </a:solidFill>
                <a:latin typeface="Verdana"/>
                <a:cs typeface="Verdana"/>
              </a:rPr>
              <a:t>ЯЗЫК</a:t>
            </a:r>
            <a:endParaRPr sz="135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214789" indent="-215265" defTabSz="685800"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71" dirty="0">
                <a:solidFill>
                  <a:prstClr val="black"/>
                </a:solidFill>
                <a:latin typeface="Verdana"/>
                <a:cs typeface="Verdana"/>
              </a:rPr>
              <a:t>ЛИТЕРАТУРНОЕ</a:t>
            </a:r>
            <a:r>
              <a:rPr sz="1350" spc="-11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1350" spc="45" dirty="0">
                <a:solidFill>
                  <a:prstClr val="black"/>
                </a:solidFill>
                <a:latin typeface="Verdana"/>
                <a:cs typeface="Verdana"/>
              </a:rPr>
              <a:t>ЧТЕНИЕ</a:t>
            </a:r>
            <a:endParaRPr sz="1350" dirty="0">
              <a:solidFill>
                <a:prstClr val="black"/>
              </a:solidFill>
              <a:latin typeface="Verdana"/>
              <a:cs typeface="Verdana"/>
            </a:endParaRPr>
          </a:p>
          <a:p>
            <a:pPr marL="214789" indent="-215265" defTabSz="685800"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86" dirty="0">
                <a:solidFill>
                  <a:prstClr val="black"/>
                </a:solidFill>
                <a:latin typeface="Verdana"/>
                <a:cs typeface="Verdana"/>
              </a:rPr>
              <a:t>ОКРУЖАЮ</a:t>
            </a:r>
            <a:r>
              <a:rPr sz="1350" spc="113" dirty="0">
                <a:solidFill>
                  <a:prstClr val="black"/>
                </a:solidFill>
                <a:latin typeface="Verdana"/>
                <a:cs typeface="Verdana"/>
              </a:rPr>
              <a:t>Щ</a:t>
            </a:r>
            <a:r>
              <a:rPr sz="1350" spc="75" dirty="0">
                <a:solidFill>
                  <a:prstClr val="black"/>
                </a:solidFill>
                <a:latin typeface="Verdana"/>
                <a:cs typeface="Verdana"/>
              </a:rPr>
              <a:t>И</a:t>
            </a:r>
            <a:r>
              <a:rPr sz="1350" spc="98" dirty="0">
                <a:solidFill>
                  <a:prstClr val="black"/>
                </a:solidFill>
                <a:latin typeface="Verdana"/>
                <a:cs typeface="Verdana"/>
              </a:rPr>
              <a:t>Й</a:t>
            </a:r>
            <a:r>
              <a:rPr sz="1350" spc="-11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1350" spc="135" dirty="0">
                <a:solidFill>
                  <a:prstClr val="black"/>
                </a:solidFill>
                <a:latin typeface="Verdana"/>
                <a:cs typeface="Verdana"/>
              </a:rPr>
              <a:t>М</a:t>
            </a:r>
            <a:r>
              <a:rPr sz="1350" spc="109" dirty="0">
                <a:solidFill>
                  <a:prstClr val="black"/>
                </a:solidFill>
                <a:latin typeface="Verdana"/>
                <a:cs typeface="Verdana"/>
              </a:rPr>
              <a:t>И</a:t>
            </a:r>
            <a:r>
              <a:rPr sz="1350" spc="146" dirty="0">
                <a:solidFill>
                  <a:prstClr val="black"/>
                </a:solidFill>
                <a:latin typeface="Verdana"/>
                <a:cs typeface="Verdana"/>
              </a:rPr>
              <a:t>Р</a:t>
            </a:r>
            <a:endParaRPr sz="1350" dirty="0">
              <a:solidFill>
                <a:prstClr val="black"/>
              </a:solidFill>
              <a:latin typeface="Verdana"/>
              <a:cs typeface="Verdana"/>
            </a:endParaRPr>
          </a:p>
        </p:txBody>
      </p:sp>
      <p:sp>
        <p:nvSpPr>
          <p:cNvPr id="60" name="object 45"/>
          <p:cNvSpPr txBox="1"/>
          <p:nvPr/>
        </p:nvSpPr>
        <p:spPr>
          <a:xfrm>
            <a:off x="5509700" y="4287807"/>
            <a:ext cx="1126808" cy="21736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4789" indent="-215265" defTabSz="685800">
              <a:spcBef>
                <a:spcPts val="75"/>
              </a:spcBef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64" dirty="0">
                <a:solidFill>
                  <a:prstClr val="black"/>
                </a:solidFill>
                <a:latin typeface="Verdana"/>
                <a:cs typeface="Verdana"/>
              </a:rPr>
              <a:t>ИСТОРИЯ</a:t>
            </a:r>
            <a:endParaRPr sz="1350">
              <a:solidFill>
                <a:prstClr val="black"/>
              </a:solidFill>
              <a:latin typeface="Verdana"/>
              <a:cs typeface="Verdana"/>
            </a:endParaRPr>
          </a:p>
        </p:txBody>
      </p:sp>
      <p:sp>
        <p:nvSpPr>
          <p:cNvPr id="61" name="object 46"/>
          <p:cNvSpPr txBox="1"/>
          <p:nvPr/>
        </p:nvSpPr>
        <p:spPr>
          <a:xfrm>
            <a:off x="5490650" y="3599530"/>
            <a:ext cx="1906905" cy="7021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9050" defTabSz="685800">
              <a:spcBef>
                <a:spcPts val="75"/>
              </a:spcBef>
            </a:pPr>
            <a:r>
              <a:rPr spc="94" dirty="0">
                <a:solidFill>
                  <a:srgbClr val="0070C0"/>
                </a:solidFill>
                <a:latin typeface="Verdana"/>
                <a:cs typeface="Verdana"/>
              </a:rPr>
              <a:t>ОО</a:t>
            </a:r>
            <a:r>
              <a:rPr spc="86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r>
              <a:rPr spc="-248" dirty="0">
                <a:solidFill>
                  <a:srgbClr val="0070C0"/>
                </a:solidFill>
                <a:latin typeface="Verdana"/>
                <a:cs typeface="Verdana"/>
              </a:rPr>
              <a:t>,</a:t>
            </a:r>
            <a:r>
              <a:rPr spc="-188" dirty="0">
                <a:solidFill>
                  <a:srgbClr val="0070C0"/>
                </a:solidFill>
                <a:latin typeface="Verdana"/>
                <a:cs typeface="Verdana"/>
              </a:rPr>
              <a:t> </a:t>
            </a:r>
            <a:r>
              <a:rPr spc="19" dirty="0">
                <a:solidFill>
                  <a:srgbClr val="0070C0"/>
                </a:solidFill>
                <a:latin typeface="Verdana"/>
                <a:cs typeface="Verdana"/>
              </a:rPr>
              <a:t>С</a:t>
            </a:r>
            <a:r>
              <a:rPr spc="94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r>
              <a:rPr spc="109" dirty="0">
                <a:solidFill>
                  <a:srgbClr val="0070C0"/>
                </a:solidFill>
                <a:latin typeface="Verdana"/>
                <a:cs typeface="Verdana"/>
              </a:rPr>
              <a:t>О</a:t>
            </a:r>
            <a:endParaRPr dirty="0">
              <a:solidFill>
                <a:srgbClr val="0070C0"/>
              </a:solidFill>
              <a:latin typeface="Verdana"/>
              <a:cs typeface="Verdana"/>
            </a:endParaRPr>
          </a:p>
          <a:p>
            <a:pPr marL="233839" indent="-215265" defTabSz="685800">
              <a:spcBef>
                <a:spcPts val="19"/>
              </a:spcBef>
              <a:buFont typeface="Wingdings"/>
              <a:buChar char=""/>
              <a:tabLst>
                <a:tab pos="233839" algn="l"/>
                <a:tab pos="234315" algn="l"/>
                <a:tab pos="1799749" algn="l"/>
              </a:tabLst>
            </a:pPr>
            <a:r>
              <a:rPr sz="1350" spc="75" dirty="0">
                <a:solidFill>
                  <a:prstClr val="black"/>
                </a:solidFill>
                <a:latin typeface="Verdana"/>
                <a:cs typeface="Verdana"/>
              </a:rPr>
              <a:t>РУССКИЙ</a:t>
            </a:r>
            <a:r>
              <a:rPr sz="1350" spc="-113" dirty="0">
                <a:solidFill>
                  <a:prstClr val="black"/>
                </a:solidFill>
                <a:latin typeface="Verdana"/>
                <a:cs typeface="Verdana"/>
              </a:rPr>
              <a:t> </a:t>
            </a:r>
            <a:r>
              <a:rPr sz="1350" spc="49" dirty="0">
                <a:solidFill>
                  <a:prstClr val="black"/>
                </a:solidFill>
                <a:latin typeface="Verdana"/>
                <a:cs typeface="Verdana"/>
              </a:rPr>
              <a:t>ЯЗЫК	</a:t>
            </a:r>
            <a:r>
              <a:rPr sz="2025" baseline="9259" dirty="0">
                <a:solidFill>
                  <a:prstClr val="black"/>
                </a:solidFill>
                <a:latin typeface="Wingdings"/>
                <a:cs typeface="Wingdings"/>
              </a:rPr>
              <a:t></a:t>
            </a:r>
          </a:p>
          <a:p>
            <a:pPr marL="233839" indent="-215265" defTabSz="685800">
              <a:buFont typeface="Wingdings"/>
              <a:buChar char=""/>
              <a:tabLst>
                <a:tab pos="233839" algn="l"/>
                <a:tab pos="234315" algn="l"/>
              </a:tabLst>
            </a:pPr>
            <a:r>
              <a:rPr sz="1350" spc="75" dirty="0">
                <a:solidFill>
                  <a:prstClr val="black"/>
                </a:solidFill>
                <a:latin typeface="Verdana"/>
                <a:cs typeface="Verdana"/>
              </a:rPr>
              <a:t>ЛИТЕРАТУРА</a:t>
            </a:r>
            <a:endParaRPr sz="1350" dirty="0">
              <a:solidFill>
                <a:prstClr val="black"/>
              </a:solidFill>
              <a:latin typeface="Verdana"/>
              <a:cs typeface="Verdana"/>
            </a:endParaRPr>
          </a:p>
        </p:txBody>
      </p:sp>
      <p:sp>
        <p:nvSpPr>
          <p:cNvPr id="62" name="object 47"/>
          <p:cNvSpPr txBox="1"/>
          <p:nvPr/>
        </p:nvSpPr>
        <p:spPr>
          <a:xfrm>
            <a:off x="7290495" y="3849847"/>
            <a:ext cx="1747838" cy="8406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214789" marR="3810" defTabSz="685800">
              <a:spcBef>
                <a:spcPts val="75"/>
              </a:spcBef>
            </a:pPr>
            <a:r>
              <a:rPr sz="1350" spc="64" dirty="0">
                <a:solidFill>
                  <a:prstClr val="black"/>
                </a:solidFill>
                <a:latin typeface="Verdana"/>
                <a:cs typeface="Verdana"/>
              </a:rPr>
              <a:t>ОБЩЕ</a:t>
            </a:r>
            <a:r>
              <a:rPr sz="1350" spc="60" dirty="0">
                <a:solidFill>
                  <a:prstClr val="black"/>
                </a:solidFill>
                <a:latin typeface="Verdana"/>
                <a:cs typeface="Verdana"/>
              </a:rPr>
              <a:t>С</a:t>
            </a:r>
            <a:r>
              <a:rPr sz="1350" spc="30" dirty="0">
                <a:solidFill>
                  <a:prstClr val="black"/>
                </a:solidFill>
                <a:latin typeface="Verdana"/>
                <a:cs typeface="Verdana"/>
              </a:rPr>
              <a:t>Т</a:t>
            </a:r>
            <a:r>
              <a:rPr sz="1350" spc="26" dirty="0">
                <a:solidFill>
                  <a:prstClr val="black"/>
                </a:solidFill>
                <a:latin typeface="Verdana"/>
                <a:cs typeface="Verdana"/>
              </a:rPr>
              <a:t>В</a:t>
            </a:r>
            <a:r>
              <a:rPr sz="1350" spc="64" dirty="0">
                <a:solidFill>
                  <a:prstClr val="black"/>
                </a:solidFill>
                <a:latin typeface="Verdana"/>
                <a:cs typeface="Verdana"/>
              </a:rPr>
              <a:t>О</a:t>
            </a:r>
            <a:r>
              <a:rPr sz="1350" spc="41" dirty="0">
                <a:solidFill>
                  <a:prstClr val="black"/>
                </a:solidFill>
                <a:latin typeface="Verdana"/>
                <a:cs typeface="Verdana"/>
              </a:rPr>
              <a:t>З</a:t>
            </a:r>
            <a:r>
              <a:rPr sz="1350" spc="98" dirty="0">
                <a:solidFill>
                  <a:prstClr val="black"/>
                </a:solidFill>
                <a:latin typeface="Verdana"/>
                <a:cs typeface="Verdana"/>
              </a:rPr>
              <a:t>Н</a:t>
            </a:r>
            <a:r>
              <a:rPr sz="1350" spc="94" dirty="0">
                <a:solidFill>
                  <a:prstClr val="black"/>
                </a:solidFill>
                <a:latin typeface="Verdana"/>
                <a:cs typeface="Verdana"/>
              </a:rPr>
              <a:t>А</a:t>
            </a:r>
            <a:r>
              <a:rPr sz="1350" spc="23" dirty="0">
                <a:solidFill>
                  <a:prstClr val="black"/>
                </a:solidFill>
                <a:latin typeface="Tahoma"/>
                <a:cs typeface="Tahoma"/>
              </a:rPr>
              <a:t>-  </a:t>
            </a:r>
            <a:r>
              <a:rPr sz="1350" spc="75" dirty="0">
                <a:solidFill>
                  <a:prstClr val="black"/>
                </a:solidFill>
                <a:latin typeface="Verdana"/>
                <a:cs typeface="Verdana"/>
              </a:rPr>
              <a:t>НИЕ</a:t>
            </a:r>
            <a:endParaRPr sz="1350">
              <a:solidFill>
                <a:prstClr val="black"/>
              </a:solidFill>
              <a:latin typeface="Verdana"/>
              <a:cs typeface="Verdana"/>
            </a:endParaRPr>
          </a:p>
          <a:p>
            <a:pPr marL="214789" indent="-215265" defTabSz="685800"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75" dirty="0">
                <a:solidFill>
                  <a:prstClr val="black"/>
                </a:solidFill>
                <a:latin typeface="Verdana"/>
                <a:cs typeface="Verdana"/>
              </a:rPr>
              <a:t>ГЕОГРАФИЯ</a:t>
            </a:r>
            <a:endParaRPr sz="1350">
              <a:solidFill>
                <a:prstClr val="black"/>
              </a:solidFill>
              <a:latin typeface="Verdana"/>
              <a:cs typeface="Verdana"/>
            </a:endParaRPr>
          </a:p>
          <a:p>
            <a:pPr marL="214789" indent="-215265" defTabSz="685800">
              <a:buFont typeface="Wingdings"/>
              <a:buChar char=""/>
              <a:tabLst>
                <a:tab pos="214789" algn="l"/>
                <a:tab pos="215265" algn="l"/>
              </a:tabLst>
            </a:pPr>
            <a:r>
              <a:rPr sz="1350" spc="71" dirty="0">
                <a:solidFill>
                  <a:prstClr val="black"/>
                </a:solidFill>
                <a:latin typeface="Verdana"/>
                <a:cs typeface="Verdana"/>
              </a:rPr>
              <a:t>ОБЖ</a:t>
            </a:r>
            <a:endParaRPr sz="1350">
              <a:solidFill>
                <a:prstClr val="black"/>
              </a:solidFill>
              <a:latin typeface="Verdana"/>
              <a:cs typeface="Verdana"/>
            </a:endParaRPr>
          </a:p>
        </p:txBody>
      </p:sp>
      <p:sp>
        <p:nvSpPr>
          <p:cNvPr id="63" name="object 48"/>
          <p:cNvSpPr/>
          <p:nvPr/>
        </p:nvSpPr>
        <p:spPr>
          <a:xfrm>
            <a:off x="2634674" y="3036365"/>
            <a:ext cx="6427470" cy="1686401"/>
          </a:xfrm>
          <a:custGeom>
            <a:avLst/>
            <a:gdLst/>
            <a:ahLst/>
            <a:cxnLst/>
            <a:rect l="l" t="t" r="r" b="b"/>
            <a:pathLst>
              <a:path w="8569960" h="2248535">
                <a:moveTo>
                  <a:pt x="0" y="2248535"/>
                </a:moveTo>
                <a:lnTo>
                  <a:pt x="8569579" y="2248535"/>
                </a:lnTo>
                <a:lnTo>
                  <a:pt x="8569579" y="0"/>
                </a:lnTo>
                <a:lnTo>
                  <a:pt x="0" y="0"/>
                </a:lnTo>
                <a:lnTo>
                  <a:pt x="0" y="2248535"/>
                </a:lnTo>
                <a:close/>
              </a:path>
            </a:pathLst>
          </a:custGeom>
          <a:ln w="1270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defTabSz="685800"/>
            <a:endParaRPr sz="135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64" name="object 25"/>
          <p:cNvGrpSpPr/>
          <p:nvPr/>
        </p:nvGrpSpPr>
        <p:grpSpPr>
          <a:xfrm>
            <a:off x="2573275" y="1218160"/>
            <a:ext cx="6366734" cy="686943"/>
            <a:chOff x="5766815" y="1647444"/>
            <a:chExt cx="3825240" cy="915924"/>
          </a:xfrm>
        </p:grpSpPr>
        <p:pic>
          <p:nvPicPr>
            <p:cNvPr id="65" name="object 26"/>
            <p:cNvPicPr/>
            <p:nvPr/>
          </p:nvPicPr>
          <p:blipFill>
            <a:blip r:embed="rId1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5766815" y="1674876"/>
              <a:ext cx="3825240" cy="794003"/>
            </a:xfrm>
            <a:prstGeom prst="rect">
              <a:avLst/>
            </a:prstGeom>
          </p:spPr>
        </p:pic>
        <p:pic>
          <p:nvPicPr>
            <p:cNvPr id="66" name="object 27"/>
            <p:cNvPicPr/>
            <p:nvPr/>
          </p:nvPicPr>
          <p:blipFill>
            <a:blip r:embed="rId1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931151" y="1647444"/>
              <a:ext cx="1557527" cy="915924"/>
            </a:xfrm>
            <a:prstGeom prst="rect">
              <a:avLst/>
            </a:prstGeom>
          </p:spPr>
        </p:pic>
        <p:pic>
          <p:nvPicPr>
            <p:cNvPr id="67" name="object 28"/>
            <p:cNvPicPr/>
            <p:nvPr/>
          </p:nvPicPr>
          <p:blipFill>
            <a:blip r:embed="rId14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6022593" y="2029379"/>
              <a:ext cx="3390265" cy="357543"/>
            </a:xfrm>
            <a:prstGeom prst="rect">
              <a:avLst/>
            </a:prstGeom>
          </p:spPr>
        </p:pic>
      </p:grpSp>
      <p:sp>
        <p:nvSpPr>
          <p:cNvPr id="69" name="object 29"/>
          <p:cNvSpPr txBox="1"/>
          <p:nvPr/>
        </p:nvSpPr>
        <p:spPr>
          <a:xfrm>
            <a:off x="4549866" y="1477570"/>
            <a:ext cx="2542699" cy="300563"/>
          </a:xfrm>
          <a:prstGeom prst="rect">
            <a:avLst/>
          </a:prstGeom>
        </p:spPr>
        <p:txBody>
          <a:bodyPr vert="horz" wrap="square" lIns="0" tIns="23336" rIns="0" bIns="0" rtlCol="0">
            <a:spAutoFit/>
          </a:bodyPr>
          <a:lstStyle/>
          <a:p>
            <a:pPr marL="1905" algn="ctr" defTabSz="685800">
              <a:spcBef>
                <a:spcPts val="184"/>
              </a:spcBef>
            </a:pPr>
            <a:r>
              <a:rPr spc="98" dirty="0">
                <a:solidFill>
                  <a:srgbClr val="FFFFFF"/>
                </a:solidFill>
                <a:latin typeface="Verdana"/>
                <a:cs typeface="Verdana"/>
              </a:rPr>
              <a:t>ФООП</a:t>
            </a:r>
            <a:endParaRPr dirty="0">
              <a:solidFill>
                <a:prstClr val="black"/>
              </a:solidFill>
              <a:latin typeface="Verdana"/>
              <a:cs typeface="Verdana"/>
            </a:endParaRPr>
          </a:p>
        </p:txBody>
      </p:sp>
      <p:pic>
        <p:nvPicPr>
          <p:cNvPr id="70" name="object 36"/>
          <p:cNvPicPr/>
          <p:nvPr/>
        </p:nvPicPr>
        <p:blipFill>
          <a:blip r:embed="rId10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551332" y="1795196"/>
            <a:ext cx="1203197" cy="1138904"/>
          </a:xfrm>
          <a:prstGeom prst="rect">
            <a:avLst/>
          </a:prstGeom>
        </p:spPr>
      </p:pic>
      <p:sp>
        <p:nvSpPr>
          <p:cNvPr id="71" name="object 37"/>
          <p:cNvSpPr txBox="1"/>
          <p:nvPr/>
        </p:nvSpPr>
        <p:spPr>
          <a:xfrm>
            <a:off x="2669298" y="2308450"/>
            <a:ext cx="967264" cy="494847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 marR="3810" algn="ctr" defTabSz="685800">
              <a:spcBef>
                <a:spcPts val="79"/>
              </a:spcBef>
            </a:pPr>
            <a:r>
              <a:rPr lang="ru-RU" sz="1050" dirty="0">
                <a:solidFill>
                  <a:srgbClr val="FFFFFF"/>
                </a:solidFill>
                <a:latin typeface="Verdana"/>
                <a:cs typeface="Verdana"/>
              </a:rPr>
              <a:t>федеральный  учебный план</a:t>
            </a:r>
          </a:p>
        </p:txBody>
      </p:sp>
    </p:spTree>
    <p:extLst>
      <p:ext uri="{BB962C8B-B14F-4D97-AF65-F5344CB8AC3E}">
        <p14:creationId xmlns:p14="http://schemas.microsoft.com/office/powerpoint/2010/main" val="1352854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26364" y="189040"/>
            <a:ext cx="7978084" cy="73866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l" rtl="0"/>
            <a:r>
              <a:rPr lang="ru-RU" sz="24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Федеральные основные  общеобразовательные программы</a:t>
            </a:r>
          </a:p>
        </p:txBody>
      </p:sp>
      <p:grpSp>
        <p:nvGrpSpPr>
          <p:cNvPr id="10" name="object 10"/>
          <p:cNvGrpSpPr/>
          <p:nvPr/>
        </p:nvGrpSpPr>
        <p:grpSpPr>
          <a:xfrm>
            <a:off x="650060" y="1641378"/>
            <a:ext cx="6887051" cy="648652"/>
            <a:chOff x="395986" y="1596897"/>
            <a:chExt cx="9182735" cy="864869"/>
          </a:xfrm>
        </p:grpSpPr>
        <p:sp>
          <p:nvSpPr>
            <p:cNvPr id="11" name="object 11"/>
            <p:cNvSpPr/>
            <p:nvPr/>
          </p:nvSpPr>
          <p:spPr>
            <a:xfrm>
              <a:off x="402336" y="1603247"/>
              <a:ext cx="9170035" cy="852169"/>
            </a:xfrm>
            <a:custGeom>
              <a:avLst/>
              <a:gdLst/>
              <a:ahLst/>
              <a:cxnLst/>
              <a:rect l="l" t="t" r="r" b="b"/>
              <a:pathLst>
                <a:path w="9170035" h="852169">
                  <a:moveTo>
                    <a:pt x="9169908" y="0"/>
                  </a:moveTo>
                  <a:lnTo>
                    <a:pt x="0" y="0"/>
                  </a:lnTo>
                  <a:lnTo>
                    <a:pt x="0" y="851915"/>
                  </a:lnTo>
                  <a:lnTo>
                    <a:pt x="9169908" y="851915"/>
                  </a:lnTo>
                  <a:lnTo>
                    <a:pt x="9169908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402336" y="1603247"/>
              <a:ext cx="9170035" cy="852169"/>
            </a:xfrm>
            <a:custGeom>
              <a:avLst/>
              <a:gdLst/>
              <a:ahLst/>
              <a:cxnLst/>
              <a:rect l="l" t="t" r="r" b="b"/>
              <a:pathLst>
                <a:path w="9170035" h="852169">
                  <a:moveTo>
                    <a:pt x="0" y="851915"/>
                  </a:moveTo>
                  <a:lnTo>
                    <a:pt x="9169908" y="851915"/>
                  </a:lnTo>
                  <a:lnTo>
                    <a:pt x="9169908" y="0"/>
                  </a:lnTo>
                  <a:lnTo>
                    <a:pt x="0" y="0"/>
                  </a:lnTo>
                  <a:lnTo>
                    <a:pt x="0" y="851915"/>
                  </a:lnTo>
                  <a:close/>
                </a:path>
              </a:pathLst>
            </a:custGeom>
            <a:ln w="12191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1178621" y="1802541"/>
            <a:ext cx="6272654" cy="415498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95250" marR="3810" indent="-85725" algn="just" defTabSz="685800">
              <a:lnSpc>
                <a:spcPts val="1005"/>
              </a:lnSpc>
              <a:spcBef>
                <a:spcPts val="240"/>
              </a:spcBef>
              <a:buFontTx/>
              <a:buChar char="•"/>
              <a:tabLst>
                <a:tab pos="95250" algn="l"/>
              </a:tabLst>
              <a:defRPr/>
            </a:pPr>
            <a:r>
              <a:rPr sz="1100" spc="-8" dirty="0">
                <a:solidFill>
                  <a:prstClr val="black"/>
                </a:solidFill>
                <a:cs typeface="Microsoft Sans Serif"/>
              </a:rPr>
              <a:t>утверждены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5" dirty="0">
                <a:solidFill>
                  <a:prstClr val="black"/>
                </a:solidFill>
                <a:cs typeface="Microsoft Sans Serif"/>
              </a:rPr>
              <a:t>Федеральные</a:t>
            </a:r>
            <a:r>
              <a:rPr sz="1100" spc="23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5" dirty="0">
                <a:solidFill>
                  <a:prstClr val="black"/>
                </a:solidFill>
                <a:cs typeface="Microsoft Sans Serif"/>
              </a:rPr>
              <a:t>программы</a:t>
            </a:r>
            <a:r>
              <a:rPr sz="1100" spc="23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в</a:t>
            </a:r>
            <a:r>
              <a:rPr sz="110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составе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следующих</a:t>
            </a:r>
            <a:r>
              <a:rPr sz="110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5" dirty="0">
                <a:solidFill>
                  <a:prstClr val="black"/>
                </a:solidFill>
                <a:cs typeface="Microsoft Sans Serif"/>
              </a:rPr>
              <a:t>компонентов</a:t>
            </a:r>
            <a:r>
              <a:rPr sz="1100" spc="23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251" dirty="0">
                <a:solidFill>
                  <a:prstClr val="black"/>
                </a:solidFill>
                <a:cs typeface="Microsoft Sans Serif"/>
              </a:rPr>
              <a:t>– 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федерального 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учебного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 плана,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федерального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календарного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учебного</a:t>
            </a:r>
            <a:r>
              <a:rPr sz="1100" spc="24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графика,</a:t>
            </a:r>
            <a:r>
              <a:rPr sz="1100" spc="24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федеральной</a:t>
            </a:r>
            <a:r>
              <a:rPr sz="1100" spc="255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рабочей </a:t>
            </a:r>
            <a:r>
              <a:rPr sz="11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5" dirty="0">
                <a:solidFill>
                  <a:prstClr val="black"/>
                </a:solidFill>
                <a:cs typeface="Microsoft Sans Serif"/>
              </a:rPr>
              <a:t>программы</a:t>
            </a:r>
            <a:r>
              <a:rPr sz="1100" spc="3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воспитания,</a:t>
            </a:r>
            <a:r>
              <a:rPr sz="1100" spc="49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федерального</a:t>
            </a:r>
            <a:r>
              <a:rPr sz="1100" spc="3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календарного</a:t>
            </a:r>
            <a:r>
              <a:rPr sz="1100" spc="38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8" dirty="0">
                <a:solidFill>
                  <a:prstClr val="black"/>
                </a:solidFill>
                <a:cs typeface="Microsoft Sans Serif"/>
              </a:rPr>
              <a:t>плана</a:t>
            </a:r>
            <a:r>
              <a:rPr sz="1100" spc="2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5" dirty="0">
                <a:solidFill>
                  <a:prstClr val="black"/>
                </a:solidFill>
                <a:cs typeface="Microsoft Sans Serif"/>
              </a:rPr>
              <a:t>воспитательной</a:t>
            </a:r>
            <a:r>
              <a:rPr sz="1100" spc="6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100" spc="-11" dirty="0">
                <a:solidFill>
                  <a:prstClr val="black"/>
                </a:solidFill>
                <a:cs typeface="Microsoft Sans Serif"/>
              </a:rPr>
              <a:t>работы</a:t>
            </a:r>
            <a:endParaRPr sz="1100" dirty="0">
              <a:solidFill>
                <a:prstClr val="black"/>
              </a:solidFill>
              <a:cs typeface="Microsoft Sans Serif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980387" y="1268760"/>
            <a:ext cx="6557010" cy="551498"/>
            <a:chOff x="836422" y="1100074"/>
            <a:chExt cx="8742680" cy="735330"/>
          </a:xfrm>
        </p:grpSpPr>
        <p:pic>
          <p:nvPicPr>
            <p:cNvPr id="15" name="object 15"/>
            <p:cNvPicPr/>
            <p:nvPr/>
          </p:nvPicPr>
          <p:blipFill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42772" y="1106424"/>
              <a:ext cx="8729472" cy="72237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842772" y="1106424"/>
              <a:ext cx="8729980" cy="722630"/>
            </a:xfrm>
            <a:custGeom>
              <a:avLst/>
              <a:gdLst/>
              <a:ahLst/>
              <a:cxnLst/>
              <a:rect l="l" t="t" r="r" b="b"/>
              <a:pathLst>
                <a:path w="8729980" h="722630">
                  <a:moveTo>
                    <a:pt x="0" y="120396"/>
                  </a:moveTo>
                  <a:lnTo>
                    <a:pt x="9460" y="73509"/>
                  </a:lnTo>
                  <a:lnTo>
                    <a:pt x="35261" y="35242"/>
                  </a:lnTo>
                  <a:lnTo>
                    <a:pt x="73530" y="9453"/>
                  </a:lnTo>
                  <a:lnTo>
                    <a:pt x="120396" y="0"/>
                  </a:lnTo>
                  <a:lnTo>
                    <a:pt x="8609076" y="0"/>
                  </a:lnTo>
                  <a:lnTo>
                    <a:pt x="8655962" y="9453"/>
                  </a:lnTo>
                  <a:lnTo>
                    <a:pt x="8694229" y="35242"/>
                  </a:lnTo>
                  <a:lnTo>
                    <a:pt x="8720018" y="73509"/>
                  </a:lnTo>
                  <a:lnTo>
                    <a:pt x="8729472" y="120396"/>
                  </a:lnTo>
                  <a:lnTo>
                    <a:pt x="8729472" y="601979"/>
                  </a:lnTo>
                  <a:lnTo>
                    <a:pt x="8720018" y="648866"/>
                  </a:lnTo>
                  <a:lnTo>
                    <a:pt x="8694229" y="687133"/>
                  </a:lnTo>
                  <a:lnTo>
                    <a:pt x="8655962" y="712922"/>
                  </a:lnTo>
                  <a:lnTo>
                    <a:pt x="8609076" y="722376"/>
                  </a:lnTo>
                  <a:lnTo>
                    <a:pt x="120396" y="722376"/>
                  </a:lnTo>
                  <a:lnTo>
                    <a:pt x="73530" y="712922"/>
                  </a:lnTo>
                  <a:lnTo>
                    <a:pt x="35261" y="687133"/>
                  </a:lnTo>
                  <a:lnTo>
                    <a:pt x="9460" y="648866"/>
                  </a:lnTo>
                  <a:lnTo>
                    <a:pt x="0" y="601979"/>
                  </a:lnTo>
                  <a:lnTo>
                    <a:pt x="0" y="12039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1184107" y="1345399"/>
            <a:ext cx="2207895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defTabSz="685800">
              <a:spcBef>
                <a:spcPts val="71"/>
              </a:spcBef>
              <a:defRPr/>
            </a:pPr>
            <a:r>
              <a:rPr sz="2100" b="1" spc="-540" dirty="0">
                <a:solidFill>
                  <a:srgbClr val="FFFFFF"/>
                </a:solidFill>
                <a:cs typeface="Tahoma"/>
              </a:rPr>
              <a:t>1</a:t>
            </a:r>
            <a:r>
              <a:rPr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45" dirty="0">
                <a:solidFill>
                  <a:srgbClr val="FFFFFF"/>
                </a:solidFill>
                <a:cs typeface="Tahoma"/>
              </a:rPr>
              <a:t>я</a:t>
            </a:r>
            <a:r>
              <a:rPr sz="2100" b="1" spc="41" dirty="0">
                <a:solidFill>
                  <a:srgbClr val="FFFFFF"/>
                </a:solidFill>
                <a:cs typeface="Tahoma"/>
              </a:rPr>
              <a:t>н</a:t>
            </a:r>
            <a:r>
              <a:rPr sz="2100" b="1" spc="45" dirty="0">
                <a:solidFill>
                  <a:srgbClr val="FFFFFF"/>
                </a:solidFill>
                <a:cs typeface="Tahoma"/>
              </a:rPr>
              <a:t>ва</a:t>
            </a:r>
            <a:r>
              <a:rPr sz="2100" b="1" spc="41" dirty="0">
                <a:solidFill>
                  <a:srgbClr val="FFFFFF"/>
                </a:solidFill>
                <a:cs typeface="Tahoma"/>
              </a:rPr>
              <a:t>р</a:t>
            </a:r>
            <a:r>
              <a:rPr sz="2100" b="1" spc="19" dirty="0">
                <a:solidFill>
                  <a:srgbClr val="FFFFFF"/>
                </a:solidFill>
                <a:cs typeface="Tahoma"/>
              </a:rPr>
              <a:t>я</a:t>
            </a:r>
            <a:r>
              <a:rPr sz="2100" b="1" spc="-19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71" dirty="0">
                <a:solidFill>
                  <a:srgbClr val="FFFFFF"/>
                </a:solidFill>
                <a:cs typeface="Tahoma"/>
              </a:rPr>
              <a:t>2023</a:t>
            </a:r>
            <a:r>
              <a:rPr sz="2100" b="1" spc="-30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71" dirty="0">
                <a:solidFill>
                  <a:srgbClr val="FFFFFF"/>
                </a:solidFill>
                <a:cs typeface="Tahoma"/>
              </a:rPr>
              <a:t>г.</a:t>
            </a:r>
            <a:endParaRPr sz="2100">
              <a:solidFill>
                <a:prstClr val="black"/>
              </a:solidFill>
              <a:cs typeface="Tahoma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650060" y="2969526"/>
            <a:ext cx="6887051" cy="615314"/>
            <a:chOff x="395986" y="3081273"/>
            <a:chExt cx="9182735" cy="820419"/>
          </a:xfrm>
        </p:grpSpPr>
        <p:sp>
          <p:nvSpPr>
            <p:cNvPr id="19" name="object 19"/>
            <p:cNvSpPr/>
            <p:nvPr/>
          </p:nvSpPr>
          <p:spPr>
            <a:xfrm>
              <a:off x="402336" y="3087623"/>
              <a:ext cx="9170035" cy="807720"/>
            </a:xfrm>
            <a:custGeom>
              <a:avLst/>
              <a:gdLst/>
              <a:ahLst/>
              <a:cxnLst/>
              <a:rect l="l" t="t" r="r" b="b"/>
              <a:pathLst>
                <a:path w="9170035" h="807720">
                  <a:moveTo>
                    <a:pt x="9169908" y="0"/>
                  </a:moveTo>
                  <a:lnTo>
                    <a:pt x="0" y="0"/>
                  </a:lnTo>
                  <a:lnTo>
                    <a:pt x="0" y="807719"/>
                  </a:lnTo>
                  <a:lnTo>
                    <a:pt x="9169908" y="807719"/>
                  </a:lnTo>
                  <a:lnTo>
                    <a:pt x="9169908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  <p:sp>
          <p:nvSpPr>
            <p:cNvPr id="20" name="object 20"/>
            <p:cNvSpPr/>
            <p:nvPr/>
          </p:nvSpPr>
          <p:spPr>
            <a:xfrm>
              <a:off x="402336" y="3087623"/>
              <a:ext cx="9170035" cy="807720"/>
            </a:xfrm>
            <a:custGeom>
              <a:avLst/>
              <a:gdLst/>
              <a:ahLst/>
              <a:cxnLst/>
              <a:rect l="l" t="t" r="r" b="b"/>
              <a:pathLst>
                <a:path w="9170035" h="807720">
                  <a:moveTo>
                    <a:pt x="0" y="807719"/>
                  </a:moveTo>
                  <a:lnTo>
                    <a:pt x="9169908" y="807719"/>
                  </a:lnTo>
                  <a:lnTo>
                    <a:pt x="9169908" y="0"/>
                  </a:lnTo>
                  <a:lnTo>
                    <a:pt x="0" y="0"/>
                  </a:lnTo>
                  <a:lnTo>
                    <a:pt x="0" y="807719"/>
                  </a:lnTo>
                  <a:close/>
                </a:path>
              </a:pathLst>
            </a:custGeom>
            <a:ln w="12192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1155827" y="3205669"/>
            <a:ext cx="6295448" cy="314830"/>
          </a:xfrm>
          <a:prstGeom prst="rect">
            <a:avLst/>
          </a:prstGeom>
        </p:spPr>
        <p:txBody>
          <a:bodyPr vert="horz" wrap="square" lIns="0" tIns="32385" rIns="0" bIns="0" rtlCol="0">
            <a:spAutoFit/>
          </a:bodyPr>
          <a:lstStyle/>
          <a:p>
            <a:pPr marL="95250" marR="3810" indent="-85725" defTabSz="685800">
              <a:lnSpc>
                <a:spcPts val="1088"/>
              </a:lnSpc>
              <a:spcBef>
                <a:spcPts val="255"/>
              </a:spcBef>
              <a:buFontTx/>
              <a:buChar char="•"/>
              <a:tabLst>
                <a:tab pos="95250" algn="l"/>
                <a:tab pos="822008" algn="l"/>
                <a:tab pos="999173" algn="l"/>
                <a:tab pos="1969770" algn="l"/>
                <a:tab pos="2772251" algn="l"/>
                <a:tab pos="3751898" algn="l"/>
                <a:tab pos="4087178" algn="l"/>
                <a:tab pos="4947761" algn="l"/>
              </a:tabLst>
              <a:defRPr/>
            </a:pPr>
            <a:r>
              <a:rPr sz="1200" spc="-38" dirty="0">
                <a:solidFill>
                  <a:prstClr val="black"/>
                </a:solidFill>
                <a:cs typeface="Microsoft Sans Serif"/>
              </a:rPr>
              <a:t>в</a:t>
            </a:r>
            <a:r>
              <a:rPr sz="1200" spc="-26" dirty="0">
                <a:solidFill>
                  <a:prstClr val="black"/>
                </a:solidFill>
                <a:cs typeface="Microsoft Sans Serif"/>
              </a:rPr>
              <a:t>к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л</a:t>
            </a:r>
            <a:r>
              <a:rPr sz="1200" spc="-15" dirty="0">
                <a:solidFill>
                  <a:prstClr val="black"/>
                </a:solidFill>
                <a:cs typeface="Microsoft Sans Serif"/>
              </a:rPr>
              <a:t>ю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че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н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ы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	в	</a:t>
            </a:r>
            <a:r>
              <a:rPr sz="1200" spc="-60" dirty="0">
                <a:solidFill>
                  <a:prstClr val="black"/>
                </a:solidFill>
                <a:cs typeface="Microsoft Sans Serif"/>
              </a:rPr>
              <a:t>Ф</a:t>
            </a:r>
            <a:r>
              <a:rPr sz="1200" spc="-68" dirty="0">
                <a:solidFill>
                  <a:prstClr val="black"/>
                </a:solidFill>
                <a:cs typeface="Microsoft Sans Serif"/>
              </a:rPr>
              <a:t>е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д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ерал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ьн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ые	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про</a:t>
            </a:r>
            <a:r>
              <a:rPr sz="1200" spc="-15" dirty="0">
                <a:solidFill>
                  <a:prstClr val="black"/>
                </a:solidFill>
                <a:cs typeface="Microsoft Sans Serif"/>
              </a:rPr>
              <a:t>г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р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а</a:t>
            </a:r>
            <a:r>
              <a:rPr sz="1200" spc="-26" dirty="0">
                <a:solidFill>
                  <a:prstClr val="black"/>
                </a:solidFill>
                <a:cs typeface="Microsoft Sans Serif"/>
              </a:rPr>
              <a:t>м</a:t>
            </a:r>
            <a:r>
              <a:rPr sz="1200" spc="-34" dirty="0">
                <a:solidFill>
                  <a:prstClr val="black"/>
                </a:solidFill>
                <a:cs typeface="Microsoft Sans Serif"/>
              </a:rPr>
              <a:t>м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ы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	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о</a:t>
            </a:r>
            <a:r>
              <a:rPr sz="1200" spc="-30" dirty="0">
                <a:solidFill>
                  <a:prstClr val="black"/>
                </a:solidFill>
                <a:cs typeface="Microsoft Sans Serif"/>
              </a:rPr>
              <a:t>б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я</a:t>
            </a:r>
            <a:r>
              <a:rPr sz="1200" spc="-45" dirty="0">
                <a:solidFill>
                  <a:prstClr val="black"/>
                </a:solidFill>
                <a:cs typeface="Microsoft Sans Serif"/>
              </a:rPr>
              <a:t>з</a:t>
            </a:r>
            <a:r>
              <a:rPr sz="1200" spc="-30" dirty="0">
                <a:solidFill>
                  <a:prstClr val="black"/>
                </a:solidFill>
                <a:cs typeface="Microsoft Sans Serif"/>
              </a:rPr>
              <a:t>а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т</a:t>
            </a:r>
            <a:r>
              <a:rPr sz="1200" spc="-38" dirty="0">
                <a:solidFill>
                  <a:prstClr val="black"/>
                </a:solidFill>
                <a:cs typeface="Microsoft Sans Serif"/>
              </a:rPr>
              <a:t>е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л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ь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н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ые	дл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я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	</a:t>
            </a:r>
            <a:r>
              <a:rPr sz="1200" spc="-19" dirty="0" err="1">
                <a:solidFill>
                  <a:prstClr val="black"/>
                </a:solidFill>
                <a:cs typeface="Microsoft Sans Serif"/>
              </a:rPr>
              <a:t>п</a:t>
            </a:r>
            <a:r>
              <a:rPr sz="1200" spc="-4" dirty="0" err="1">
                <a:solidFill>
                  <a:prstClr val="black"/>
                </a:solidFill>
                <a:cs typeface="Microsoft Sans Serif"/>
              </a:rPr>
              <a:t>р</a:t>
            </a:r>
            <a:r>
              <a:rPr sz="1200" spc="-8" dirty="0" err="1">
                <a:solidFill>
                  <a:prstClr val="black"/>
                </a:solidFill>
                <a:cs typeface="Microsoft Sans Serif"/>
              </a:rPr>
              <a:t>и</a:t>
            </a:r>
            <a:r>
              <a:rPr sz="1200" spc="-30" dirty="0" err="1">
                <a:solidFill>
                  <a:prstClr val="black"/>
                </a:solidFill>
                <a:cs typeface="Microsoft Sans Serif"/>
              </a:rPr>
              <a:t>м</a:t>
            </a:r>
            <a:r>
              <a:rPr sz="1200" spc="-8" dirty="0" err="1">
                <a:solidFill>
                  <a:prstClr val="black"/>
                </a:solidFill>
                <a:cs typeface="Microsoft Sans Serif"/>
              </a:rPr>
              <a:t>е</a:t>
            </a:r>
            <a:r>
              <a:rPr sz="1200" spc="-11" dirty="0" err="1">
                <a:solidFill>
                  <a:prstClr val="black"/>
                </a:solidFill>
                <a:cs typeface="Microsoft Sans Serif"/>
              </a:rPr>
              <a:t>не</a:t>
            </a:r>
            <a:r>
              <a:rPr sz="1200" spc="-4" dirty="0" err="1">
                <a:solidFill>
                  <a:prstClr val="black"/>
                </a:solidFill>
                <a:cs typeface="Microsoft Sans Serif"/>
              </a:rPr>
              <a:t>ни</a:t>
            </a:r>
            <a:r>
              <a:rPr sz="1200" dirty="0" err="1">
                <a:solidFill>
                  <a:prstClr val="black"/>
                </a:solidFill>
                <a:cs typeface="Microsoft Sans Serif"/>
              </a:rPr>
              <a:t>я</a:t>
            </a:r>
            <a:r>
              <a:rPr lang="ru-RU" sz="120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dirty="0" err="1">
                <a:solidFill>
                  <a:prstClr val="black"/>
                </a:solidFill>
                <a:cs typeface="Microsoft Sans Serif"/>
              </a:rPr>
              <a:t>ф</a:t>
            </a:r>
            <a:r>
              <a:rPr sz="1200" spc="-34" dirty="0" err="1">
                <a:solidFill>
                  <a:prstClr val="black"/>
                </a:solidFill>
                <a:cs typeface="Microsoft Sans Serif"/>
              </a:rPr>
              <a:t>е</a:t>
            </a:r>
            <a:r>
              <a:rPr sz="1200" spc="-4" dirty="0" err="1">
                <a:solidFill>
                  <a:prstClr val="black"/>
                </a:solidFill>
                <a:cs typeface="Microsoft Sans Serif"/>
              </a:rPr>
              <a:t>дера</a:t>
            </a:r>
            <a:r>
              <a:rPr sz="1200" spc="4" dirty="0" err="1">
                <a:solidFill>
                  <a:prstClr val="black"/>
                </a:solidFill>
                <a:cs typeface="Microsoft Sans Serif"/>
              </a:rPr>
              <a:t>л</a:t>
            </a:r>
            <a:r>
              <a:rPr sz="1200" spc="-8" dirty="0" err="1">
                <a:solidFill>
                  <a:prstClr val="black"/>
                </a:solidFill>
                <a:cs typeface="Microsoft Sans Serif"/>
              </a:rPr>
              <a:t>ь</a:t>
            </a:r>
            <a:r>
              <a:rPr sz="1200" spc="-4" dirty="0" err="1">
                <a:solidFill>
                  <a:prstClr val="black"/>
                </a:solidFill>
                <a:cs typeface="Microsoft Sans Serif"/>
              </a:rPr>
              <a:t>н</a:t>
            </a:r>
            <a:r>
              <a:rPr sz="1200" dirty="0" err="1">
                <a:solidFill>
                  <a:prstClr val="black"/>
                </a:solidFill>
                <a:cs typeface="Microsoft Sans Serif"/>
              </a:rPr>
              <a:t>ые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  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рабочие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5" dirty="0">
                <a:solidFill>
                  <a:prstClr val="black"/>
                </a:solidFill>
                <a:cs typeface="Microsoft Sans Serif"/>
              </a:rPr>
              <a:t>программы</a:t>
            </a:r>
            <a:r>
              <a:rPr sz="1200" spc="8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по</a:t>
            </a:r>
            <a:r>
              <a:rPr sz="1200" spc="15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учебным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9" dirty="0">
                <a:solidFill>
                  <a:prstClr val="black"/>
                </a:solidFill>
                <a:cs typeface="Microsoft Sans Serif"/>
              </a:rPr>
              <a:t>предметам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на</a:t>
            </a:r>
            <a:r>
              <a:rPr sz="1200" spc="11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9" dirty="0">
                <a:solidFill>
                  <a:prstClr val="black"/>
                </a:solidFill>
                <a:cs typeface="Microsoft Sans Serif"/>
              </a:rPr>
              <a:t>базовом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 уровне</a:t>
            </a:r>
            <a:endParaRPr sz="1200" dirty="0">
              <a:solidFill>
                <a:prstClr val="black"/>
              </a:solidFill>
              <a:cs typeface="Microsoft Sans Serif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976958" y="2564904"/>
            <a:ext cx="6560344" cy="591503"/>
            <a:chOff x="831850" y="2541777"/>
            <a:chExt cx="8747125" cy="788670"/>
          </a:xfrm>
        </p:grpSpPr>
        <p:pic>
          <p:nvPicPr>
            <p:cNvPr id="23" name="object 23"/>
            <p:cNvPicPr/>
            <p:nvPr/>
          </p:nvPicPr>
          <p:blipFill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38200" y="2548127"/>
              <a:ext cx="8734044" cy="77571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838200" y="2548127"/>
              <a:ext cx="8734425" cy="775970"/>
            </a:xfrm>
            <a:custGeom>
              <a:avLst/>
              <a:gdLst/>
              <a:ahLst/>
              <a:cxnLst/>
              <a:rect l="l" t="t" r="r" b="b"/>
              <a:pathLst>
                <a:path w="8734425" h="775970">
                  <a:moveTo>
                    <a:pt x="0" y="129286"/>
                  </a:moveTo>
                  <a:lnTo>
                    <a:pt x="10160" y="78974"/>
                  </a:lnTo>
                  <a:lnTo>
                    <a:pt x="37868" y="37877"/>
                  </a:lnTo>
                  <a:lnTo>
                    <a:pt x="78963" y="10163"/>
                  </a:lnTo>
                  <a:lnTo>
                    <a:pt x="129286" y="0"/>
                  </a:lnTo>
                  <a:lnTo>
                    <a:pt x="8604758" y="0"/>
                  </a:lnTo>
                  <a:lnTo>
                    <a:pt x="8655069" y="10163"/>
                  </a:lnTo>
                  <a:lnTo>
                    <a:pt x="8696166" y="37877"/>
                  </a:lnTo>
                  <a:lnTo>
                    <a:pt x="8723880" y="78974"/>
                  </a:lnTo>
                  <a:lnTo>
                    <a:pt x="8734044" y="129286"/>
                  </a:lnTo>
                  <a:lnTo>
                    <a:pt x="8734044" y="646430"/>
                  </a:lnTo>
                  <a:lnTo>
                    <a:pt x="8723880" y="696741"/>
                  </a:lnTo>
                  <a:lnTo>
                    <a:pt x="8696166" y="737838"/>
                  </a:lnTo>
                  <a:lnTo>
                    <a:pt x="8655069" y="765552"/>
                  </a:lnTo>
                  <a:lnTo>
                    <a:pt x="8604758" y="775716"/>
                  </a:lnTo>
                  <a:lnTo>
                    <a:pt x="129286" y="775716"/>
                  </a:lnTo>
                  <a:lnTo>
                    <a:pt x="78963" y="765552"/>
                  </a:lnTo>
                  <a:lnTo>
                    <a:pt x="37868" y="737838"/>
                  </a:lnTo>
                  <a:lnTo>
                    <a:pt x="10160" y="696741"/>
                  </a:lnTo>
                  <a:lnTo>
                    <a:pt x="0" y="646430"/>
                  </a:lnTo>
                  <a:lnTo>
                    <a:pt x="0" y="129286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1182507" y="2664631"/>
            <a:ext cx="1957864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defTabSz="685800">
              <a:spcBef>
                <a:spcPts val="71"/>
              </a:spcBef>
              <a:defRPr/>
            </a:pPr>
            <a:r>
              <a:rPr sz="2100" b="1" spc="-540" dirty="0">
                <a:solidFill>
                  <a:srgbClr val="FFFFFF"/>
                </a:solidFill>
                <a:cs typeface="Tahoma"/>
              </a:rPr>
              <a:t>1</a:t>
            </a:r>
            <a:r>
              <a:rPr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30" dirty="0">
                <a:solidFill>
                  <a:srgbClr val="FFFFFF"/>
                </a:solidFill>
                <a:cs typeface="Tahoma"/>
              </a:rPr>
              <a:t>июня</a:t>
            </a:r>
            <a:r>
              <a:rPr sz="2100" b="1" spc="-26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56" dirty="0">
                <a:solidFill>
                  <a:srgbClr val="FFFFFF"/>
                </a:solidFill>
                <a:cs typeface="Tahoma"/>
              </a:rPr>
              <a:t>20</a:t>
            </a:r>
            <a:r>
              <a:rPr sz="2100" b="1" spc="-53" dirty="0">
                <a:solidFill>
                  <a:srgbClr val="FFFFFF"/>
                </a:solidFill>
                <a:cs typeface="Tahoma"/>
              </a:rPr>
              <a:t>2</a:t>
            </a:r>
            <a:r>
              <a:rPr sz="2100" b="1" spc="-120" dirty="0">
                <a:solidFill>
                  <a:srgbClr val="FFFFFF"/>
                </a:solidFill>
                <a:cs typeface="Tahoma"/>
              </a:rPr>
              <a:t>3</a:t>
            </a:r>
            <a:r>
              <a:rPr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71" dirty="0">
                <a:solidFill>
                  <a:srgbClr val="FFFFFF"/>
                </a:solidFill>
                <a:cs typeface="Tahoma"/>
              </a:rPr>
              <a:t>г.</a:t>
            </a:r>
            <a:endParaRPr sz="2100" dirty="0">
              <a:solidFill>
                <a:prstClr val="black"/>
              </a:solidFill>
              <a:cs typeface="Tahoma"/>
            </a:endParaRPr>
          </a:p>
        </p:txBody>
      </p:sp>
      <p:graphicFrame>
        <p:nvGraphicFramePr>
          <p:cNvPr id="26" name="objec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882885"/>
              </p:ext>
            </p:extLst>
          </p:nvPr>
        </p:nvGraphicFramePr>
        <p:xfrm>
          <a:off x="614514" y="3793797"/>
          <a:ext cx="6836761" cy="98615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9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3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2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28575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ts val="2790"/>
                        </a:lnSpc>
                        <a:spcBef>
                          <a:spcPts val="260"/>
                        </a:spcBef>
                      </a:pPr>
                      <a:r>
                        <a:rPr sz="2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1</a:t>
                      </a:r>
                      <a:r>
                        <a:rPr sz="2100" b="1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августа</a:t>
                      </a:r>
                      <a:r>
                        <a:rPr sz="2100" b="1" spc="-3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</a:t>
                      </a:r>
                      <a:r>
                        <a:rPr sz="21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3</a:t>
                      </a:r>
                      <a:r>
                        <a:rPr sz="2100" b="1" spc="-5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21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г.</a:t>
                      </a:r>
                      <a:endParaRPr sz="21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4471C4"/>
                      </a:solidFill>
                      <a:prstDash val="soli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FFFFFF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208">
                <a:tc gridSpan="2">
                  <a:txBody>
                    <a:bodyPr/>
                    <a:lstStyle/>
                    <a:p>
                      <a:pPr marL="85725" marR="699770" indent="179388">
                        <a:lnSpc>
                          <a:spcPts val="1450"/>
                        </a:lnSpc>
                        <a:spcBef>
                          <a:spcPts val="1040"/>
                        </a:spcBef>
                        <a:buChar char="•"/>
                        <a:tabLst/>
                      </a:pPr>
                      <a:r>
                        <a:rPr sz="1200" spc="-15" dirty="0">
                          <a:latin typeface="+mn-lt"/>
                          <a:cs typeface="Microsoft Sans Serif"/>
                        </a:rPr>
                        <a:t>включить</a:t>
                      </a:r>
                      <a:r>
                        <a:rPr sz="1200" spc="6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dirty="0">
                          <a:latin typeface="+mn-lt"/>
                          <a:cs typeface="Microsoft Sans Serif"/>
                        </a:rPr>
                        <a:t>в</a:t>
                      </a:r>
                      <a:r>
                        <a:rPr sz="1200" spc="55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latin typeface="+mn-lt"/>
                          <a:cs typeface="Microsoft Sans Serif"/>
                        </a:rPr>
                        <a:t>Федеральные</a:t>
                      </a:r>
                      <a:r>
                        <a:rPr sz="1200" spc="75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latin typeface="+mn-lt"/>
                          <a:cs typeface="Microsoft Sans Serif"/>
                        </a:rPr>
                        <a:t>программы</a:t>
                      </a:r>
                      <a:r>
                        <a:rPr sz="1200" spc="8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latin typeface="+mn-lt"/>
                          <a:cs typeface="Microsoft Sans Serif"/>
                        </a:rPr>
                        <a:t>федеральные</a:t>
                      </a:r>
                      <a:r>
                        <a:rPr sz="1200" spc="55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latin typeface="+mn-lt"/>
                          <a:cs typeface="Microsoft Sans Serif"/>
                        </a:rPr>
                        <a:t>рабочие</a:t>
                      </a:r>
                      <a:r>
                        <a:rPr sz="1200" spc="7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20" dirty="0">
                          <a:latin typeface="+mn-lt"/>
                          <a:cs typeface="Microsoft Sans Serif"/>
                        </a:rPr>
                        <a:t>программы</a:t>
                      </a:r>
                      <a:r>
                        <a:rPr sz="1200" spc="75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15" dirty="0">
                          <a:latin typeface="+mn-lt"/>
                          <a:cs typeface="Microsoft Sans Serif"/>
                        </a:rPr>
                        <a:t>по</a:t>
                      </a:r>
                      <a:r>
                        <a:rPr sz="1200" spc="7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latin typeface="+mn-lt"/>
                          <a:cs typeface="Microsoft Sans Serif"/>
                        </a:rPr>
                        <a:t>остальным </a:t>
                      </a:r>
                      <a:r>
                        <a:rPr sz="1200" spc="-36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latin typeface="+mn-lt"/>
                          <a:cs typeface="Microsoft Sans Serif"/>
                        </a:rPr>
                        <a:t>учебным </a:t>
                      </a:r>
                      <a:r>
                        <a:rPr sz="1200" spc="-25" dirty="0">
                          <a:latin typeface="+mn-lt"/>
                          <a:cs typeface="Microsoft Sans Serif"/>
                        </a:rPr>
                        <a:t>предметам</a:t>
                      </a:r>
                      <a:r>
                        <a:rPr sz="1200" spc="20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5" dirty="0">
                          <a:latin typeface="+mn-lt"/>
                          <a:cs typeface="Microsoft Sans Serif"/>
                        </a:rPr>
                        <a:t>на </a:t>
                      </a:r>
                      <a:r>
                        <a:rPr sz="1200" spc="-25" dirty="0">
                          <a:latin typeface="+mn-lt"/>
                          <a:cs typeface="Microsoft Sans Serif"/>
                        </a:rPr>
                        <a:t>базовом</a:t>
                      </a:r>
                      <a:r>
                        <a:rPr sz="1200" spc="-5" dirty="0">
                          <a:latin typeface="+mn-lt"/>
                          <a:cs typeface="Microsoft Sans Serif"/>
                        </a:rPr>
                        <a:t> </a:t>
                      </a:r>
                      <a:r>
                        <a:rPr sz="1200" spc="-10" dirty="0">
                          <a:latin typeface="+mn-lt"/>
                          <a:cs typeface="Microsoft Sans Serif"/>
                        </a:rPr>
                        <a:t>уровне;</a:t>
                      </a:r>
                      <a:endParaRPr sz="1200" dirty="0">
                        <a:latin typeface="+mn-lt"/>
                        <a:cs typeface="Microsoft Sans Serif"/>
                      </a:endParaRPr>
                    </a:p>
                  </a:txBody>
                  <a:tcPr marL="0" marR="0" marT="99060" marB="0">
                    <a:lnL w="12700">
                      <a:solidFill>
                        <a:srgbClr val="4471C4"/>
                      </a:solidFill>
                      <a:prstDash val="solid"/>
                    </a:lnL>
                    <a:lnR w="28575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4471C4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7" name="object 27"/>
          <p:cNvGrpSpPr/>
          <p:nvPr/>
        </p:nvGrpSpPr>
        <p:grpSpPr>
          <a:xfrm>
            <a:off x="944572" y="3817733"/>
            <a:ext cx="6557486" cy="541020"/>
            <a:chOff x="829055" y="3974591"/>
            <a:chExt cx="8743315" cy="721360"/>
          </a:xfrm>
        </p:grpSpPr>
        <p:pic>
          <p:nvPicPr>
            <p:cNvPr id="28" name="object 28"/>
            <p:cNvPicPr/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35151" y="3980687"/>
              <a:ext cx="8730996" cy="70866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835151" y="3980687"/>
              <a:ext cx="8731250" cy="708660"/>
            </a:xfrm>
            <a:custGeom>
              <a:avLst/>
              <a:gdLst/>
              <a:ahLst/>
              <a:cxnLst/>
              <a:rect l="l" t="t" r="r" b="b"/>
              <a:pathLst>
                <a:path w="8731250" h="708660">
                  <a:moveTo>
                    <a:pt x="0" y="118110"/>
                  </a:moveTo>
                  <a:lnTo>
                    <a:pt x="9282" y="72116"/>
                  </a:lnTo>
                  <a:lnTo>
                    <a:pt x="34594" y="34575"/>
                  </a:lnTo>
                  <a:lnTo>
                    <a:pt x="72137" y="9274"/>
                  </a:lnTo>
                  <a:lnTo>
                    <a:pt x="118109" y="0"/>
                  </a:lnTo>
                  <a:lnTo>
                    <a:pt x="8612886" y="0"/>
                  </a:lnTo>
                  <a:lnTo>
                    <a:pt x="8658879" y="9274"/>
                  </a:lnTo>
                  <a:lnTo>
                    <a:pt x="8696420" y="34575"/>
                  </a:lnTo>
                  <a:lnTo>
                    <a:pt x="8721721" y="72116"/>
                  </a:lnTo>
                  <a:lnTo>
                    <a:pt x="8730996" y="118110"/>
                  </a:lnTo>
                  <a:lnTo>
                    <a:pt x="8730996" y="590550"/>
                  </a:lnTo>
                  <a:lnTo>
                    <a:pt x="8721721" y="636543"/>
                  </a:lnTo>
                  <a:lnTo>
                    <a:pt x="8696420" y="674084"/>
                  </a:lnTo>
                  <a:lnTo>
                    <a:pt x="8658879" y="699385"/>
                  </a:lnTo>
                  <a:lnTo>
                    <a:pt x="8612886" y="708660"/>
                  </a:lnTo>
                  <a:lnTo>
                    <a:pt x="118109" y="708660"/>
                  </a:lnTo>
                  <a:lnTo>
                    <a:pt x="72137" y="699385"/>
                  </a:lnTo>
                  <a:lnTo>
                    <a:pt x="34594" y="674084"/>
                  </a:lnTo>
                  <a:lnTo>
                    <a:pt x="9282" y="636543"/>
                  </a:lnTo>
                  <a:lnTo>
                    <a:pt x="0" y="590550"/>
                  </a:lnTo>
                  <a:lnTo>
                    <a:pt x="0" y="11811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638435" y="5414856"/>
            <a:ext cx="6887051" cy="614363"/>
            <a:chOff x="395986" y="5871717"/>
            <a:chExt cx="9182735" cy="819150"/>
          </a:xfrm>
        </p:grpSpPr>
        <p:sp>
          <p:nvSpPr>
            <p:cNvPr id="31" name="object 31"/>
            <p:cNvSpPr/>
            <p:nvPr/>
          </p:nvSpPr>
          <p:spPr>
            <a:xfrm>
              <a:off x="402336" y="5878067"/>
              <a:ext cx="9170035" cy="806450"/>
            </a:xfrm>
            <a:custGeom>
              <a:avLst/>
              <a:gdLst/>
              <a:ahLst/>
              <a:cxnLst/>
              <a:rect l="l" t="t" r="r" b="b"/>
              <a:pathLst>
                <a:path w="9170035" h="806450">
                  <a:moveTo>
                    <a:pt x="9169908" y="0"/>
                  </a:moveTo>
                  <a:lnTo>
                    <a:pt x="0" y="0"/>
                  </a:lnTo>
                  <a:lnTo>
                    <a:pt x="0" y="806195"/>
                  </a:lnTo>
                  <a:lnTo>
                    <a:pt x="9169908" y="806195"/>
                  </a:lnTo>
                  <a:lnTo>
                    <a:pt x="9169908" y="0"/>
                  </a:lnTo>
                  <a:close/>
                </a:path>
              </a:pathLst>
            </a:custGeom>
            <a:solidFill>
              <a:srgbClr val="FFFFFF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  <p:sp>
          <p:nvSpPr>
            <p:cNvPr id="32" name="object 32"/>
            <p:cNvSpPr/>
            <p:nvPr/>
          </p:nvSpPr>
          <p:spPr>
            <a:xfrm>
              <a:off x="402336" y="5878067"/>
              <a:ext cx="9170035" cy="806450"/>
            </a:xfrm>
            <a:custGeom>
              <a:avLst/>
              <a:gdLst/>
              <a:ahLst/>
              <a:cxnLst/>
              <a:rect l="l" t="t" r="r" b="b"/>
              <a:pathLst>
                <a:path w="9170035" h="806450">
                  <a:moveTo>
                    <a:pt x="0" y="806195"/>
                  </a:moveTo>
                  <a:lnTo>
                    <a:pt x="9169908" y="806195"/>
                  </a:lnTo>
                  <a:lnTo>
                    <a:pt x="9169908" y="0"/>
                  </a:lnTo>
                  <a:lnTo>
                    <a:pt x="0" y="0"/>
                  </a:lnTo>
                  <a:lnTo>
                    <a:pt x="0" y="806195"/>
                  </a:lnTo>
                  <a:close/>
                </a:path>
              </a:pathLst>
            </a:custGeom>
            <a:ln w="12192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689111" y="5560176"/>
            <a:ext cx="6763209" cy="37895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0" indent="-85725" defTabSz="685800">
              <a:spcBef>
                <a:spcPts val="75"/>
              </a:spcBef>
              <a:buFontTx/>
              <a:buChar char="•"/>
              <a:tabLst>
                <a:tab pos="95250" algn="l"/>
              </a:tabLst>
              <a:defRPr/>
            </a:pPr>
            <a:r>
              <a:rPr sz="1200" spc="-8" dirty="0">
                <a:solidFill>
                  <a:prstClr val="black"/>
                </a:solidFill>
                <a:cs typeface="Microsoft Sans Serif"/>
              </a:rPr>
              <a:t>обеспечить</a:t>
            </a:r>
            <a:r>
              <a:rPr sz="1200" spc="105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9" dirty="0">
                <a:solidFill>
                  <a:prstClr val="black"/>
                </a:solidFill>
                <a:cs typeface="Microsoft Sans Serif"/>
              </a:rPr>
              <a:t>разработку</a:t>
            </a:r>
            <a:r>
              <a:rPr sz="1200" spc="11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dirty="0">
                <a:solidFill>
                  <a:prstClr val="black"/>
                </a:solidFill>
                <a:cs typeface="Microsoft Sans Serif"/>
              </a:rPr>
              <a:t>и</a:t>
            </a:r>
            <a:r>
              <a:rPr sz="1200" spc="12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апробацию</a:t>
            </a:r>
            <a:r>
              <a:rPr sz="1200" spc="135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федеральных</a:t>
            </a:r>
            <a:r>
              <a:rPr sz="1200" spc="11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рабочих</a:t>
            </a:r>
            <a:r>
              <a:rPr sz="1200" spc="11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5" dirty="0">
                <a:solidFill>
                  <a:prstClr val="black"/>
                </a:solidFill>
                <a:cs typeface="Microsoft Sans Serif"/>
              </a:rPr>
              <a:t>программ</a:t>
            </a:r>
            <a:r>
              <a:rPr sz="1200" spc="12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по</a:t>
            </a:r>
            <a:r>
              <a:rPr sz="1200" spc="127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 err="1">
                <a:solidFill>
                  <a:prstClr val="black"/>
                </a:solidFill>
                <a:cs typeface="Microsoft Sans Serif"/>
              </a:rPr>
              <a:t>всем</a:t>
            </a:r>
            <a:r>
              <a:rPr sz="1200" spc="12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9" dirty="0" err="1">
                <a:solidFill>
                  <a:prstClr val="black"/>
                </a:solidFill>
                <a:cs typeface="Microsoft Sans Serif"/>
              </a:rPr>
              <a:t>предметам</a:t>
            </a:r>
            <a:r>
              <a:rPr lang="ru-RU" sz="1200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4" dirty="0" err="1">
                <a:solidFill>
                  <a:prstClr val="black"/>
                </a:solidFill>
                <a:cs typeface="Microsoft Sans Serif"/>
              </a:rPr>
              <a:t>для</a:t>
            </a:r>
            <a:r>
              <a:rPr sz="1200" spc="11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профильного</a:t>
            </a:r>
            <a:r>
              <a:rPr sz="1200" spc="-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8" dirty="0">
                <a:solidFill>
                  <a:prstClr val="black"/>
                </a:solidFill>
                <a:cs typeface="Microsoft Sans Serif"/>
              </a:rPr>
              <a:t>обучения</a:t>
            </a:r>
            <a:r>
              <a:rPr sz="1200" spc="23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(углубленного</a:t>
            </a:r>
            <a:r>
              <a:rPr sz="1200" spc="19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изучения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1" dirty="0">
                <a:solidFill>
                  <a:prstClr val="black"/>
                </a:solidFill>
                <a:cs typeface="Microsoft Sans Serif"/>
              </a:rPr>
              <a:t>отдельных</a:t>
            </a:r>
            <a:r>
              <a:rPr sz="1200" spc="4" dirty="0">
                <a:solidFill>
                  <a:prstClr val="black"/>
                </a:solidFill>
                <a:cs typeface="Microsoft Sans Serif"/>
              </a:rPr>
              <a:t> </a:t>
            </a:r>
            <a:r>
              <a:rPr sz="1200" spc="-15" dirty="0">
                <a:solidFill>
                  <a:prstClr val="black"/>
                </a:solidFill>
                <a:cs typeface="Microsoft Sans Serif"/>
              </a:rPr>
              <a:t>предметов)</a:t>
            </a:r>
            <a:endParaRPr sz="1200" dirty="0">
              <a:solidFill>
                <a:prstClr val="black"/>
              </a:solidFill>
              <a:cs typeface="Microsoft Sans Serif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967809" y="4906882"/>
            <a:ext cx="6550819" cy="585311"/>
            <a:chOff x="835152" y="5340096"/>
            <a:chExt cx="8734425" cy="780415"/>
          </a:xfrm>
        </p:grpSpPr>
        <p:pic>
          <p:nvPicPr>
            <p:cNvPr id="35" name="object 35"/>
            <p:cNvPicPr/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41248" y="5346192"/>
              <a:ext cx="8721852" cy="768096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841248" y="5346192"/>
              <a:ext cx="8722360" cy="768350"/>
            </a:xfrm>
            <a:custGeom>
              <a:avLst/>
              <a:gdLst/>
              <a:ahLst/>
              <a:cxnLst/>
              <a:rect l="l" t="t" r="r" b="b"/>
              <a:pathLst>
                <a:path w="8722360" h="768350">
                  <a:moveTo>
                    <a:pt x="0" y="128016"/>
                  </a:moveTo>
                  <a:lnTo>
                    <a:pt x="10060" y="78170"/>
                  </a:lnTo>
                  <a:lnTo>
                    <a:pt x="37495" y="37480"/>
                  </a:lnTo>
                  <a:lnTo>
                    <a:pt x="78186" y="10054"/>
                  </a:lnTo>
                  <a:lnTo>
                    <a:pt x="128015" y="0"/>
                  </a:lnTo>
                  <a:lnTo>
                    <a:pt x="8593836" y="0"/>
                  </a:lnTo>
                  <a:lnTo>
                    <a:pt x="8643681" y="10054"/>
                  </a:lnTo>
                  <a:lnTo>
                    <a:pt x="8684371" y="37480"/>
                  </a:lnTo>
                  <a:lnTo>
                    <a:pt x="8711797" y="78170"/>
                  </a:lnTo>
                  <a:lnTo>
                    <a:pt x="8721852" y="128016"/>
                  </a:lnTo>
                  <a:lnTo>
                    <a:pt x="8721852" y="640080"/>
                  </a:lnTo>
                  <a:lnTo>
                    <a:pt x="8711797" y="689909"/>
                  </a:lnTo>
                  <a:lnTo>
                    <a:pt x="8684371" y="730600"/>
                  </a:lnTo>
                  <a:lnTo>
                    <a:pt x="8643681" y="758035"/>
                  </a:lnTo>
                  <a:lnTo>
                    <a:pt x="8593836" y="768096"/>
                  </a:lnTo>
                  <a:lnTo>
                    <a:pt x="128015" y="768096"/>
                  </a:lnTo>
                  <a:lnTo>
                    <a:pt x="78186" y="758035"/>
                  </a:lnTo>
                  <a:lnTo>
                    <a:pt x="37495" y="730600"/>
                  </a:lnTo>
                  <a:lnTo>
                    <a:pt x="10060" y="689909"/>
                  </a:lnTo>
                  <a:lnTo>
                    <a:pt x="0" y="640080"/>
                  </a:lnTo>
                  <a:lnTo>
                    <a:pt x="0" y="12801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pPr defTabSz="685800">
                <a:defRPr/>
              </a:pPr>
              <a:endParaRPr sz="1350">
                <a:solidFill>
                  <a:prstClr val="black"/>
                </a:solidFill>
              </a:endParaRPr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1172482" y="4975855"/>
            <a:ext cx="5353050" cy="28661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defTabSz="685800">
              <a:spcBef>
                <a:spcPts val="75"/>
              </a:spcBef>
              <a:defRPr/>
            </a:pPr>
            <a:r>
              <a:rPr b="1" spc="105" dirty="0">
                <a:solidFill>
                  <a:srgbClr val="FFFFFF"/>
                </a:solidFill>
                <a:cs typeface="Tahoma"/>
              </a:rPr>
              <a:t>В</a:t>
            </a:r>
            <a:r>
              <a:rPr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b="1" spc="53" dirty="0">
                <a:solidFill>
                  <a:srgbClr val="FFFFFF"/>
                </a:solidFill>
                <a:cs typeface="Tahoma"/>
              </a:rPr>
              <a:t>течение</a:t>
            </a:r>
            <a:r>
              <a:rPr b="1" spc="-19" dirty="0">
                <a:solidFill>
                  <a:srgbClr val="FFFFFF"/>
                </a:solidFill>
                <a:cs typeface="Tahoma"/>
              </a:rPr>
              <a:t> </a:t>
            </a:r>
            <a:r>
              <a:rPr b="1" spc="-94" dirty="0">
                <a:solidFill>
                  <a:srgbClr val="FFFFFF"/>
                </a:solidFill>
                <a:cs typeface="Tahoma"/>
              </a:rPr>
              <a:t>2023/24</a:t>
            </a:r>
            <a:r>
              <a:rPr b="1" spc="-26" dirty="0">
                <a:solidFill>
                  <a:srgbClr val="FFFFFF"/>
                </a:solidFill>
                <a:cs typeface="Tahoma"/>
              </a:rPr>
              <a:t> </a:t>
            </a:r>
            <a:r>
              <a:rPr b="1" spc="90" dirty="0">
                <a:solidFill>
                  <a:srgbClr val="FFFFFF"/>
                </a:solidFill>
                <a:cs typeface="Tahoma"/>
              </a:rPr>
              <a:t>и</a:t>
            </a:r>
            <a:r>
              <a:rPr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b="1" spc="-90" dirty="0">
                <a:solidFill>
                  <a:srgbClr val="FFFFFF"/>
                </a:solidFill>
                <a:cs typeface="Tahoma"/>
              </a:rPr>
              <a:t>2024/25</a:t>
            </a:r>
            <a:r>
              <a:rPr b="1" spc="-34" dirty="0">
                <a:solidFill>
                  <a:srgbClr val="FFFFFF"/>
                </a:solidFill>
                <a:cs typeface="Tahoma"/>
              </a:rPr>
              <a:t> </a:t>
            </a:r>
            <a:r>
              <a:rPr b="1" spc="19" dirty="0">
                <a:solidFill>
                  <a:srgbClr val="FFFFFF"/>
                </a:solidFill>
                <a:cs typeface="Tahoma"/>
              </a:rPr>
              <a:t>учебных</a:t>
            </a:r>
            <a:r>
              <a:rPr b="1" spc="-23" dirty="0">
                <a:solidFill>
                  <a:srgbClr val="FFFFFF"/>
                </a:solidFill>
                <a:cs typeface="Tahoma"/>
              </a:rPr>
              <a:t> </a:t>
            </a:r>
            <a:r>
              <a:rPr b="1" spc="34" dirty="0">
                <a:solidFill>
                  <a:srgbClr val="FFFFFF"/>
                </a:solidFill>
                <a:cs typeface="Tahoma"/>
              </a:rPr>
              <a:t>годов</a:t>
            </a:r>
            <a:endParaRPr>
              <a:solidFill>
                <a:prstClr val="black"/>
              </a:solidFill>
              <a:cs typeface="Tahoma"/>
            </a:endParaRPr>
          </a:p>
        </p:txBody>
      </p:sp>
      <p:pic>
        <p:nvPicPr>
          <p:cNvPr id="38" name="object 3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3110" y="1656428"/>
            <a:ext cx="542924" cy="596645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9111" y="2966287"/>
            <a:ext cx="542925" cy="596646"/>
          </a:xfrm>
          <a:prstGeom prst="rect">
            <a:avLst/>
          </a:prstGeom>
        </p:spPr>
      </p:pic>
      <p:sp>
        <p:nvSpPr>
          <p:cNvPr id="40" name="object 25"/>
          <p:cNvSpPr txBox="1"/>
          <p:nvPr/>
        </p:nvSpPr>
        <p:spPr>
          <a:xfrm>
            <a:off x="1182507" y="3839366"/>
            <a:ext cx="2483663" cy="33230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defTabSz="685800">
              <a:spcBef>
                <a:spcPts val="71"/>
              </a:spcBef>
              <a:defRPr/>
            </a:pPr>
            <a:r>
              <a:rPr sz="2100" b="1" spc="-540" dirty="0">
                <a:solidFill>
                  <a:srgbClr val="FFFFFF"/>
                </a:solidFill>
                <a:cs typeface="Tahoma"/>
              </a:rPr>
              <a:t>1</a:t>
            </a:r>
            <a:r>
              <a:rPr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lang="ru-RU"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lang="ru-RU" sz="2100" b="1" spc="30" dirty="0">
                <a:solidFill>
                  <a:srgbClr val="FFFFFF"/>
                </a:solidFill>
                <a:cs typeface="Tahoma"/>
              </a:rPr>
              <a:t>августа</a:t>
            </a:r>
            <a:r>
              <a:rPr sz="2100" b="1" spc="-26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56" dirty="0">
                <a:solidFill>
                  <a:srgbClr val="FFFFFF"/>
                </a:solidFill>
                <a:cs typeface="Tahoma"/>
              </a:rPr>
              <a:t>20</a:t>
            </a:r>
            <a:r>
              <a:rPr sz="2100" b="1" spc="-53" dirty="0">
                <a:solidFill>
                  <a:srgbClr val="FFFFFF"/>
                </a:solidFill>
                <a:cs typeface="Tahoma"/>
              </a:rPr>
              <a:t>2</a:t>
            </a:r>
            <a:r>
              <a:rPr sz="2100" b="1" spc="-120" dirty="0">
                <a:solidFill>
                  <a:srgbClr val="FFFFFF"/>
                </a:solidFill>
                <a:cs typeface="Tahoma"/>
              </a:rPr>
              <a:t>3</a:t>
            </a:r>
            <a:r>
              <a:rPr sz="2100" b="1" spc="-38" dirty="0">
                <a:solidFill>
                  <a:srgbClr val="FFFFFF"/>
                </a:solidFill>
                <a:cs typeface="Tahoma"/>
              </a:rPr>
              <a:t> </a:t>
            </a:r>
            <a:r>
              <a:rPr sz="2100" b="1" spc="-71" dirty="0">
                <a:solidFill>
                  <a:srgbClr val="FFFFFF"/>
                </a:solidFill>
                <a:cs typeface="Tahoma"/>
              </a:rPr>
              <a:t>г.</a:t>
            </a:r>
            <a:endParaRPr sz="2100" dirty="0">
              <a:solidFill>
                <a:prstClr val="black"/>
              </a:solidFill>
              <a:cs typeface="Tahoma"/>
            </a:endParaRPr>
          </a:p>
        </p:txBody>
      </p:sp>
      <p:sp>
        <p:nvSpPr>
          <p:cNvPr id="41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8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5457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601314" y="347806"/>
            <a:ext cx="5444013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sz="2800" b="1" kern="1200" dirty="0">
                <a:solidFill>
                  <a:srgbClr val="0070C0"/>
                </a:solidFill>
                <a:latin typeface="+mn-lt"/>
                <a:ea typeface="+mn-ea"/>
                <a:cs typeface="+mn-cs"/>
              </a:rPr>
              <a:t>ФООП НОО, ООО и СОО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6603207" y="2988374"/>
            <a:ext cx="411956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3000" b="1" spc="-368" dirty="0">
                <a:solidFill>
                  <a:srgbClr val="FFFFFF"/>
                </a:solidFill>
                <a:latin typeface="Tahoma"/>
                <a:cs typeface="Tahoma"/>
              </a:rPr>
              <a:t>19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02856" y="2997003"/>
            <a:ext cx="261938" cy="47080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3000" b="1" dirty="0">
                <a:solidFill>
                  <a:srgbClr val="FFFFFF"/>
                </a:solidFill>
                <a:latin typeface="Tahoma"/>
                <a:cs typeface="Tahoma"/>
              </a:rPr>
              <a:t>6</a:t>
            </a:r>
            <a:endParaRPr sz="30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996175" y="5194414"/>
            <a:ext cx="7990359" cy="108683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47625">
              <a:spcBef>
                <a:spcPts val="75"/>
              </a:spcBef>
            </a:pPr>
            <a:r>
              <a:rPr sz="1400" b="1" spc="-153" dirty="0">
                <a:solidFill>
                  <a:srgbClr val="0070C0"/>
                </a:solidFill>
                <a:cs typeface="Tahoma"/>
              </a:rPr>
              <a:t>13</a:t>
            </a:r>
            <a:r>
              <a:rPr sz="1400" b="1" spc="-11" dirty="0">
                <a:solidFill>
                  <a:srgbClr val="0070C0"/>
                </a:solidFill>
                <a:cs typeface="Tahoma"/>
              </a:rPr>
              <a:t> </a:t>
            </a:r>
            <a:r>
              <a:rPr sz="1400" b="1" spc="38" dirty="0" err="1">
                <a:solidFill>
                  <a:srgbClr val="0070C0"/>
                </a:solidFill>
                <a:cs typeface="Tahoma"/>
              </a:rPr>
              <a:t>уч</a:t>
            </a:r>
            <a:r>
              <a:rPr sz="1400" b="1" spc="30" dirty="0" err="1">
                <a:solidFill>
                  <a:srgbClr val="0070C0"/>
                </a:solidFill>
                <a:cs typeface="Tahoma"/>
              </a:rPr>
              <a:t>е</a:t>
            </a:r>
            <a:r>
              <a:rPr sz="1400" b="1" spc="34" dirty="0" err="1">
                <a:solidFill>
                  <a:srgbClr val="0070C0"/>
                </a:solidFill>
                <a:cs typeface="Tahoma"/>
              </a:rPr>
              <a:t>бн</a:t>
            </a:r>
            <a:r>
              <a:rPr sz="1400" b="1" spc="49" dirty="0" err="1">
                <a:solidFill>
                  <a:srgbClr val="0070C0"/>
                </a:solidFill>
                <a:cs typeface="Tahoma"/>
              </a:rPr>
              <a:t>ы</a:t>
            </a:r>
            <a:r>
              <a:rPr sz="1400" b="1" spc="-15" dirty="0" err="1">
                <a:solidFill>
                  <a:srgbClr val="0070C0"/>
                </a:solidFill>
                <a:cs typeface="Tahoma"/>
              </a:rPr>
              <a:t>х</a:t>
            </a:r>
            <a:r>
              <a:rPr sz="1400" b="1" spc="-30" dirty="0">
                <a:solidFill>
                  <a:srgbClr val="0070C0"/>
                </a:solidFill>
                <a:cs typeface="Tahoma"/>
              </a:rPr>
              <a:t> </a:t>
            </a:r>
            <a:r>
              <a:rPr sz="1400" b="1" spc="56" dirty="0" err="1">
                <a:solidFill>
                  <a:srgbClr val="0070C0"/>
                </a:solidFill>
                <a:cs typeface="Tahoma"/>
              </a:rPr>
              <a:t>пр</a:t>
            </a:r>
            <a:r>
              <a:rPr sz="1400" b="1" spc="45" dirty="0" err="1">
                <a:solidFill>
                  <a:srgbClr val="0070C0"/>
                </a:solidFill>
                <a:cs typeface="Tahoma"/>
              </a:rPr>
              <a:t>е</a:t>
            </a:r>
            <a:r>
              <a:rPr sz="1400" b="1" spc="56" dirty="0" err="1">
                <a:solidFill>
                  <a:srgbClr val="0070C0"/>
                </a:solidFill>
                <a:cs typeface="Tahoma"/>
              </a:rPr>
              <a:t>д</a:t>
            </a:r>
            <a:r>
              <a:rPr sz="1400" b="1" spc="60" dirty="0" err="1">
                <a:solidFill>
                  <a:srgbClr val="0070C0"/>
                </a:solidFill>
                <a:cs typeface="Tahoma"/>
              </a:rPr>
              <a:t>м</a:t>
            </a:r>
            <a:r>
              <a:rPr sz="1400" b="1" spc="34" dirty="0" err="1">
                <a:solidFill>
                  <a:srgbClr val="0070C0"/>
                </a:solidFill>
                <a:cs typeface="Tahoma"/>
              </a:rPr>
              <a:t>ет</a:t>
            </a:r>
            <a:r>
              <a:rPr sz="1400" b="1" spc="41" dirty="0" err="1">
                <a:solidFill>
                  <a:srgbClr val="0070C0"/>
                </a:solidFill>
                <a:cs typeface="Tahoma"/>
              </a:rPr>
              <a:t>о</a:t>
            </a:r>
            <a:r>
              <a:rPr sz="1400" b="1" spc="15" dirty="0" err="1">
                <a:solidFill>
                  <a:srgbClr val="0070C0"/>
                </a:solidFill>
                <a:cs typeface="Tahoma"/>
              </a:rPr>
              <a:t>в</a:t>
            </a:r>
            <a:r>
              <a:rPr lang="ru-RU" sz="1400" b="1" spc="-11" dirty="0">
                <a:solidFill>
                  <a:srgbClr val="0070C0"/>
                </a:solidFill>
                <a:cs typeface="Tahoma"/>
              </a:rPr>
              <a:t/>
            </a:r>
            <a:br>
              <a:rPr lang="ru-RU" sz="1400" b="1" spc="-11" dirty="0">
                <a:solidFill>
                  <a:srgbClr val="0070C0"/>
                </a:solidFill>
                <a:cs typeface="Tahoma"/>
              </a:rPr>
            </a:br>
            <a:r>
              <a:rPr sz="1400" b="1" spc="-101" dirty="0">
                <a:solidFill>
                  <a:srgbClr val="0070C0"/>
                </a:solidFill>
                <a:cs typeface="Tahoma"/>
              </a:rPr>
              <a:t>(</a:t>
            </a:r>
            <a:r>
              <a:rPr sz="1400" b="1" i="1" spc="101" dirty="0">
                <a:solidFill>
                  <a:srgbClr val="0070C0"/>
                </a:solidFill>
                <a:cs typeface="Trebuchet MS"/>
              </a:rPr>
              <a:t>не</a:t>
            </a:r>
            <a:r>
              <a:rPr sz="1400" b="1" i="1" spc="-23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56" dirty="0">
                <a:solidFill>
                  <a:srgbClr val="0070C0"/>
                </a:solidFill>
                <a:cs typeface="Trebuchet MS"/>
              </a:rPr>
              <a:t>м</a:t>
            </a:r>
            <a:r>
              <a:rPr sz="1400" b="1" i="1" spc="98" dirty="0">
                <a:solidFill>
                  <a:srgbClr val="0070C0"/>
                </a:solidFill>
                <a:cs typeface="Trebuchet MS"/>
              </a:rPr>
              <a:t>енее</a:t>
            </a:r>
            <a:r>
              <a:rPr sz="1400" b="1" i="1" spc="-23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4" dirty="0">
                <a:solidFill>
                  <a:srgbClr val="0070C0"/>
                </a:solidFill>
                <a:cs typeface="Trebuchet MS"/>
              </a:rPr>
              <a:t>2</a:t>
            </a:r>
            <a:r>
              <a:rPr sz="1400" b="1" i="1" spc="-19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86" dirty="0" err="1">
                <a:solidFill>
                  <a:srgbClr val="0070C0"/>
                </a:solidFill>
                <a:cs typeface="Trebuchet MS"/>
              </a:rPr>
              <a:t>уче</a:t>
            </a:r>
            <a:r>
              <a:rPr sz="1400" b="1" i="1" spc="83" dirty="0" err="1">
                <a:solidFill>
                  <a:srgbClr val="0070C0"/>
                </a:solidFill>
                <a:cs typeface="Trebuchet MS"/>
              </a:rPr>
              <a:t>бных</a:t>
            </a:r>
            <a:r>
              <a:rPr lang="ru-RU" sz="1400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45" dirty="0" err="1">
                <a:solidFill>
                  <a:srgbClr val="0070C0"/>
                </a:solidFill>
                <a:cs typeface="Trebuchet MS"/>
              </a:rPr>
              <a:t>предметов</a:t>
            </a:r>
            <a:r>
              <a:rPr sz="1400" b="1" i="1" spc="-49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131" dirty="0">
                <a:solidFill>
                  <a:srgbClr val="0070C0"/>
                </a:solidFill>
                <a:cs typeface="Trebuchet MS"/>
              </a:rPr>
              <a:t>на</a:t>
            </a:r>
            <a:r>
              <a:rPr sz="1400" b="1" i="1" spc="-26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79" dirty="0">
                <a:solidFill>
                  <a:srgbClr val="0070C0"/>
                </a:solidFill>
                <a:cs typeface="Trebuchet MS"/>
              </a:rPr>
              <a:t>углубленном</a:t>
            </a:r>
            <a:r>
              <a:rPr sz="1400" b="1" i="1" spc="-23" dirty="0">
                <a:solidFill>
                  <a:srgbClr val="0070C0"/>
                </a:solidFill>
                <a:cs typeface="Trebuchet MS"/>
              </a:rPr>
              <a:t> </a:t>
            </a:r>
            <a:r>
              <a:rPr sz="1400" b="1" i="1" spc="56" dirty="0">
                <a:solidFill>
                  <a:srgbClr val="0070C0"/>
                </a:solidFill>
                <a:cs typeface="Trebuchet MS"/>
              </a:rPr>
              <a:t>уровне):</a:t>
            </a:r>
            <a:endParaRPr sz="1400" dirty="0">
              <a:solidFill>
                <a:srgbClr val="0070C0"/>
              </a:solidFill>
              <a:cs typeface="Trebuchet MS"/>
            </a:endParaRPr>
          </a:p>
          <a:p>
            <a:pPr marL="47625" marR="22860"/>
            <a:r>
              <a:rPr sz="1400" spc="86" dirty="0">
                <a:solidFill>
                  <a:srgbClr val="0070C0"/>
                </a:solidFill>
                <a:cs typeface="Tahoma"/>
              </a:rPr>
              <a:t>«Русский </a:t>
            </a:r>
            <a:r>
              <a:rPr sz="1400" spc="23" dirty="0">
                <a:solidFill>
                  <a:srgbClr val="0070C0"/>
                </a:solidFill>
                <a:cs typeface="Tahoma"/>
              </a:rPr>
              <a:t>язык», </a:t>
            </a:r>
            <a:r>
              <a:rPr sz="1400" spc="38" dirty="0">
                <a:solidFill>
                  <a:srgbClr val="0070C0"/>
                </a:solidFill>
                <a:cs typeface="Tahoma"/>
              </a:rPr>
              <a:t>«Литература», </a:t>
            </a:r>
            <a:r>
              <a:rPr sz="1400" spc="86" dirty="0">
                <a:solidFill>
                  <a:srgbClr val="0070C0"/>
                </a:solidFill>
                <a:cs typeface="Tahoma"/>
              </a:rPr>
              <a:t>«Иностранный </a:t>
            </a:r>
            <a:r>
              <a:rPr sz="1400" spc="90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23" dirty="0">
                <a:solidFill>
                  <a:srgbClr val="0070C0"/>
                </a:solidFill>
                <a:cs typeface="Tahoma"/>
              </a:rPr>
              <a:t>язык»,</a:t>
            </a:r>
            <a:r>
              <a:rPr sz="1400" spc="-64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41" dirty="0">
                <a:solidFill>
                  <a:srgbClr val="0070C0"/>
                </a:solidFill>
                <a:cs typeface="Tahoma"/>
              </a:rPr>
              <a:t>«Математика»,</a:t>
            </a:r>
            <a:r>
              <a:rPr sz="1400" spc="-83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53" dirty="0">
                <a:solidFill>
                  <a:srgbClr val="0070C0"/>
                </a:solidFill>
                <a:cs typeface="Tahoma"/>
              </a:rPr>
              <a:t>«Информатика»,</a:t>
            </a:r>
            <a:r>
              <a:rPr sz="1400" spc="-83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41" dirty="0">
                <a:solidFill>
                  <a:srgbClr val="0070C0"/>
                </a:solidFill>
                <a:cs typeface="Tahoma"/>
              </a:rPr>
              <a:t>«</a:t>
            </a:r>
            <a:r>
              <a:rPr sz="1400" spc="41" dirty="0" err="1">
                <a:solidFill>
                  <a:srgbClr val="0070C0"/>
                </a:solidFill>
                <a:cs typeface="Tahoma"/>
              </a:rPr>
              <a:t>История</a:t>
            </a:r>
            <a:r>
              <a:rPr sz="1400" spc="41" dirty="0">
                <a:solidFill>
                  <a:srgbClr val="0070C0"/>
                </a:solidFill>
                <a:cs typeface="Tahoma"/>
              </a:rPr>
              <a:t>»,</a:t>
            </a:r>
            <a:r>
              <a:rPr lang="ru-RU" sz="1400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23" dirty="0">
                <a:solidFill>
                  <a:srgbClr val="0070C0"/>
                </a:solidFill>
                <a:cs typeface="Tahoma"/>
              </a:rPr>
              <a:t>«</a:t>
            </a:r>
            <a:r>
              <a:rPr sz="1400" spc="30" dirty="0">
                <a:solidFill>
                  <a:srgbClr val="0070C0"/>
                </a:solidFill>
                <a:cs typeface="Tahoma"/>
              </a:rPr>
              <a:t>О</a:t>
            </a:r>
            <a:r>
              <a:rPr sz="1400" spc="94" dirty="0">
                <a:solidFill>
                  <a:srgbClr val="0070C0"/>
                </a:solidFill>
                <a:cs typeface="Tahoma"/>
              </a:rPr>
              <a:t>бщест</a:t>
            </a:r>
            <a:r>
              <a:rPr sz="1400" spc="79" dirty="0">
                <a:solidFill>
                  <a:srgbClr val="0070C0"/>
                </a:solidFill>
                <a:cs typeface="Tahoma"/>
              </a:rPr>
              <a:t>в</a:t>
            </a:r>
            <a:r>
              <a:rPr sz="1400" spc="90" dirty="0">
                <a:solidFill>
                  <a:srgbClr val="0070C0"/>
                </a:solidFill>
                <a:cs typeface="Tahoma"/>
              </a:rPr>
              <a:t>о</a:t>
            </a:r>
            <a:r>
              <a:rPr sz="1400" spc="71" dirty="0">
                <a:solidFill>
                  <a:srgbClr val="0070C0"/>
                </a:solidFill>
                <a:cs typeface="Tahoma"/>
              </a:rPr>
              <a:t>знание</a:t>
            </a:r>
            <a:r>
              <a:rPr sz="1400" spc="64" dirty="0">
                <a:solidFill>
                  <a:srgbClr val="0070C0"/>
                </a:solidFill>
                <a:cs typeface="Tahoma"/>
              </a:rPr>
              <a:t>»</a:t>
            </a:r>
            <a:r>
              <a:rPr sz="1400" spc="-98" dirty="0">
                <a:solidFill>
                  <a:srgbClr val="0070C0"/>
                </a:solidFill>
                <a:cs typeface="Tahoma"/>
              </a:rPr>
              <a:t>,</a:t>
            </a:r>
            <a:r>
              <a:rPr sz="1400" spc="-86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41" dirty="0">
                <a:solidFill>
                  <a:srgbClr val="0070C0"/>
                </a:solidFill>
                <a:cs typeface="Tahoma"/>
              </a:rPr>
              <a:t>«Ге</a:t>
            </a:r>
            <a:r>
              <a:rPr sz="1400" spc="34" dirty="0">
                <a:solidFill>
                  <a:srgbClr val="0070C0"/>
                </a:solidFill>
                <a:cs typeface="Tahoma"/>
              </a:rPr>
              <a:t>о</a:t>
            </a:r>
            <a:r>
              <a:rPr sz="1400" spc="64" dirty="0">
                <a:solidFill>
                  <a:srgbClr val="0070C0"/>
                </a:solidFill>
                <a:cs typeface="Tahoma"/>
              </a:rPr>
              <a:t>г</a:t>
            </a:r>
            <a:r>
              <a:rPr sz="1400" spc="105" dirty="0">
                <a:solidFill>
                  <a:srgbClr val="0070C0"/>
                </a:solidFill>
                <a:cs typeface="Tahoma"/>
              </a:rPr>
              <a:t>р</a:t>
            </a:r>
            <a:r>
              <a:rPr sz="1400" spc="90" dirty="0">
                <a:solidFill>
                  <a:srgbClr val="0070C0"/>
                </a:solidFill>
                <a:cs typeface="Tahoma"/>
              </a:rPr>
              <a:t>аф</a:t>
            </a:r>
            <a:r>
              <a:rPr sz="1400" spc="71" dirty="0">
                <a:solidFill>
                  <a:srgbClr val="0070C0"/>
                </a:solidFill>
                <a:cs typeface="Tahoma"/>
              </a:rPr>
              <a:t>и</a:t>
            </a:r>
            <a:r>
              <a:rPr sz="1400" spc="-8" dirty="0">
                <a:solidFill>
                  <a:srgbClr val="0070C0"/>
                </a:solidFill>
                <a:cs typeface="Tahoma"/>
              </a:rPr>
              <a:t>я</a:t>
            </a:r>
            <a:r>
              <a:rPr sz="1400" spc="-19" dirty="0">
                <a:solidFill>
                  <a:srgbClr val="0070C0"/>
                </a:solidFill>
                <a:cs typeface="Tahoma"/>
              </a:rPr>
              <a:t>»</a:t>
            </a:r>
            <a:r>
              <a:rPr sz="1400" spc="-98" dirty="0">
                <a:solidFill>
                  <a:srgbClr val="0070C0"/>
                </a:solidFill>
                <a:cs typeface="Tahoma"/>
              </a:rPr>
              <a:t>,</a:t>
            </a:r>
            <a:r>
              <a:rPr sz="1400" spc="-86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68" dirty="0">
                <a:solidFill>
                  <a:srgbClr val="0070C0"/>
                </a:solidFill>
                <a:cs typeface="Tahoma"/>
              </a:rPr>
              <a:t>«</a:t>
            </a:r>
            <a:r>
              <a:rPr sz="1400" spc="68" dirty="0" err="1">
                <a:solidFill>
                  <a:srgbClr val="0070C0"/>
                </a:solidFill>
                <a:cs typeface="Tahoma"/>
              </a:rPr>
              <a:t>Фи</a:t>
            </a:r>
            <a:r>
              <a:rPr sz="1400" spc="71" dirty="0" err="1">
                <a:solidFill>
                  <a:srgbClr val="0070C0"/>
                </a:solidFill>
                <a:cs typeface="Tahoma"/>
              </a:rPr>
              <a:t>з</a:t>
            </a:r>
            <a:r>
              <a:rPr sz="1400" spc="131" dirty="0" err="1">
                <a:solidFill>
                  <a:srgbClr val="0070C0"/>
                </a:solidFill>
                <a:cs typeface="Tahoma"/>
              </a:rPr>
              <a:t>и</a:t>
            </a:r>
            <a:r>
              <a:rPr sz="1400" spc="-11" dirty="0" err="1">
                <a:solidFill>
                  <a:srgbClr val="0070C0"/>
                </a:solidFill>
                <a:cs typeface="Tahoma"/>
              </a:rPr>
              <a:t>ка</a:t>
            </a:r>
            <a:r>
              <a:rPr sz="1400" spc="-11" dirty="0">
                <a:solidFill>
                  <a:srgbClr val="0070C0"/>
                </a:solidFill>
                <a:cs typeface="Tahoma"/>
              </a:rPr>
              <a:t>»,</a:t>
            </a:r>
            <a:r>
              <a:rPr lang="ru-RU" sz="1400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34" dirty="0">
                <a:solidFill>
                  <a:srgbClr val="0070C0"/>
                </a:solidFill>
                <a:cs typeface="Tahoma"/>
              </a:rPr>
              <a:t>«Химия»,</a:t>
            </a:r>
            <a:r>
              <a:rPr sz="1400" spc="-75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45" dirty="0">
                <a:solidFill>
                  <a:srgbClr val="0070C0"/>
                </a:solidFill>
                <a:cs typeface="Tahoma"/>
              </a:rPr>
              <a:t>«Биология»,</a:t>
            </a:r>
            <a:r>
              <a:rPr sz="1400" spc="-83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83" dirty="0">
                <a:solidFill>
                  <a:srgbClr val="0070C0"/>
                </a:solidFill>
                <a:cs typeface="Tahoma"/>
              </a:rPr>
              <a:t>«Физическая</a:t>
            </a:r>
            <a:r>
              <a:rPr sz="1400" spc="-86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34" dirty="0" err="1">
                <a:solidFill>
                  <a:srgbClr val="0070C0"/>
                </a:solidFill>
                <a:cs typeface="Tahoma"/>
              </a:rPr>
              <a:t>культура</a:t>
            </a:r>
            <a:r>
              <a:rPr sz="1400" spc="34" dirty="0">
                <a:solidFill>
                  <a:srgbClr val="0070C0"/>
                </a:solidFill>
                <a:cs typeface="Tahoma"/>
              </a:rPr>
              <a:t>»,</a:t>
            </a:r>
            <a:r>
              <a:rPr sz="1400" spc="-478" baseline="-25793" dirty="0">
                <a:solidFill>
                  <a:srgbClr val="0070C0"/>
                </a:solidFill>
                <a:cs typeface="Tahoma"/>
              </a:rPr>
              <a:t> </a:t>
            </a:r>
            <a:r>
              <a:rPr sz="1400" spc="139" dirty="0">
                <a:solidFill>
                  <a:srgbClr val="0070C0"/>
                </a:solidFill>
                <a:cs typeface="Tahoma"/>
              </a:rPr>
              <a:t>ОБЖ</a:t>
            </a:r>
            <a:endParaRPr sz="1400" dirty="0">
              <a:solidFill>
                <a:srgbClr val="0070C0"/>
              </a:solidFill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16017" y="1060679"/>
            <a:ext cx="4431334" cy="564096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spcBef>
                <a:spcPts val="79"/>
              </a:spcBef>
            </a:pPr>
            <a:r>
              <a:rPr sz="1200" b="1" spc="68" dirty="0">
                <a:solidFill>
                  <a:srgbClr val="FF0000"/>
                </a:solidFill>
                <a:cs typeface="Tahoma"/>
              </a:rPr>
              <a:t>ВАЖНО</a:t>
            </a:r>
            <a:endParaRPr sz="1200" dirty="0">
              <a:solidFill>
                <a:srgbClr val="FF0000"/>
              </a:solidFill>
              <a:cs typeface="Tahoma"/>
            </a:endParaRPr>
          </a:p>
          <a:p>
            <a:pPr marL="9525" marR="110490"/>
            <a:r>
              <a:rPr sz="1200" i="1" spc="71" dirty="0">
                <a:solidFill>
                  <a:srgbClr val="FF0000"/>
                </a:solidFill>
                <a:cs typeface="Verdana"/>
              </a:rPr>
              <a:t>В</a:t>
            </a:r>
            <a:r>
              <a:rPr sz="1200" i="1" spc="-101" dirty="0">
                <a:solidFill>
                  <a:srgbClr val="FF0000"/>
                </a:solidFill>
                <a:cs typeface="Verdana"/>
              </a:rPr>
              <a:t> </a:t>
            </a:r>
            <a:r>
              <a:rPr sz="1200" i="1" spc="11" dirty="0">
                <a:solidFill>
                  <a:srgbClr val="FF0000"/>
                </a:solidFill>
                <a:cs typeface="Verdana"/>
              </a:rPr>
              <a:t>учебны</a:t>
            </a:r>
            <a:r>
              <a:rPr sz="1200" i="1" spc="49" dirty="0">
                <a:solidFill>
                  <a:srgbClr val="FF0000"/>
                </a:solidFill>
                <a:cs typeface="Verdana"/>
              </a:rPr>
              <a:t>й</a:t>
            </a:r>
            <a:r>
              <a:rPr sz="1200" i="1" spc="-131" dirty="0">
                <a:solidFill>
                  <a:srgbClr val="FF0000"/>
                </a:solidFill>
                <a:cs typeface="Verdana"/>
              </a:rPr>
              <a:t> </a:t>
            </a:r>
            <a:r>
              <a:rPr sz="1200" i="1" spc="49" dirty="0">
                <a:solidFill>
                  <a:srgbClr val="FF0000"/>
                </a:solidFill>
                <a:cs typeface="Verdana"/>
              </a:rPr>
              <a:t>пла</a:t>
            </a:r>
            <a:r>
              <a:rPr sz="1200" i="1" spc="38" dirty="0">
                <a:solidFill>
                  <a:srgbClr val="FF0000"/>
                </a:solidFill>
                <a:cs typeface="Verdana"/>
              </a:rPr>
              <a:t>н</a:t>
            </a:r>
            <a:r>
              <a:rPr sz="1200" i="1" spc="-116" dirty="0">
                <a:solidFill>
                  <a:srgbClr val="FF0000"/>
                </a:solidFill>
                <a:cs typeface="Verdana"/>
              </a:rPr>
              <a:t> </a:t>
            </a:r>
            <a:r>
              <a:rPr sz="1200" i="1" spc="75" dirty="0">
                <a:solidFill>
                  <a:srgbClr val="FF0000"/>
                </a:solidFill>
                <a:cs typeface="Verdana"/>
              </a:rPr>
              <a:t>м</a:t>
            </a:r>
            <a:r>
              <a:rPr sz="1200" i="1" spc="56" dirty="0">
                <a:solidFill>
                  <a:srgbClr val="FF0000"/>
                </a:solidFill>
                <a:cs typeface="Verdana"/>
              </a:rPr>
              <a:t>о</a:t>
            </a:r>
            <a:r>
              <a:rPr sz="1200" i="1" spc="11" dirty="0">
                <a:solidFill>
                  <a:srgbClr val="FF0000"/>
                </a:solidFill>
                <a:cs typeface="Verdana"/>
              </a:rPr>
              <a:t>жет</a:t>
            </a:r>
            <a:r>
              <a:rPr sz="1200" i="1" spc="-101" dirty="0">
                <a:solidFill>
                  <a:srgbClr val="FF0000"/>
                </a:solidFill>
                <a:cs typeface="Verdana"/>
              </a:rPr>
              <a:t> </a:t>
            </a:r>
            <a:r>
              <a:rPr sz="1200" i="1" spc="23" dirty="0" err="1">
                <a:solidFill>
                  <a:srgbClr val="FF0000"/>
                </a:solidFill>
                <a:cs typeface="Verdana"/>
              </a:rPr>
              <a:t>бы</a:t>
            </a:r>
            <a:r>
              <a:rPr sz="1200" i="1" spc="-15" dirty="0" err="1">
                <a:solidFill>
                  <a:srgbClr val="FF0000"/>
                </a:solidFill>
                <a:cs typeface="Verdana"/>
              </a:rPr>
              <a:t>ть</a:t>
            </a:r>
            <a:r>
              <a:rPr sz="1200" i="1" spc="-15" dirty="0">
                <a:solidFill>
                  <a:srgbClr val="FF0000"/>
                </a:solidFill>
                <a:cs typeface="Verdana"/>
              </a:rPr>
              <a:t> </a:t>
            </a:r>
            <a:r>
              <a:rPr sz="1200" b="1" i="1" spc="19" dirty="0" err="1">
                <a:solidFill>
                  <a:srgbClr val="FF0000"/>
                </a:solidFill>
                <a:cs typeface="Verdana"/>
              </a:rPr>
              <a:t>включено</a:t>
            </a:r>
            <a:r>
              <a:rPr sz="1200" b="1" i="1" spc="-113" dirty="0">
                <a:solidFill>
                  <a:srgbClr val="FF0000"/>
                </a:solidFill>
                <a:cs typeface="Verdana"/>
              </a:rPr>
              <a:t> </a:t>
            </a:r>
            <a:r>
              <a:rPr sz="1200" b="1" i="1" spc="49" dirty="0" err="1">
                <a:solidFill>
                  <a:srgbClr val="FF0000"/>
                </a:solidFill>
                <a:cs typeface="Verdana"/>
              </a:rPr>
              <a:t>и</a:t>
            </a:r>
            <a:r>
              <a:rPr sz="1200" b="1" i="1" spc="-8" dirty="0" err="1">
                <a:solidFill>
                  <a:srgbClr val="FF0000"/>
                </a:solidFill>
                <a:cs typeface="Verdana"/>
              </a:rPr>
              <a:t>з</a:t>
            </a:r>
            <a:r>
              <a:rPr sz="1200" b="1" i="1" spc="15" dirty="0" err="1">
                <a:solidFill>
                  <a:srgbClr val="FF0000"/>
                </a:solidFill>
                <a:cs typeface="Verdana"/>
              </a:rPr>
              <a:t>учени</a:t>
            </a:r>
            <a:r>
              <a:rPr sz="1200" b="1" i="1" spc="30" dirty="0" err="1">
                <a:solidFill>
                  <a:srgbClr val="FF0000"/>
                </a:solidFill>
                <a:cs typeface="Verdana"/>
              </a:rPr>
              <a:t>е</a:t>
            </a:r>
            <a:r>
              <a:rPr lang="ru-RU" sz="1200" b="1" dirty="0">
                <a:solidFill>
                  <a:srgbClr val="FF0000"/>
                </a:solidFill>
                <a:cs typeface="Verdana"/>
              </a:rPr>
              <a:t> </a:t>
            </a:r>
            <a:r>
              <a:rPr sz="1200" b="1" i="1" u="sng" spc="-75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3</a:t>
            </a:r>
            <a:r>
              <a:rPr sz="1200" b="1" i="1" u="sng" spc="-10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lang="ru-RU" sz="1200" b="1" i="1" u="sng" spc="-10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/>
            </a:r>
            <a:br>
              <a:rPr lang="ru-RU" sz="1200" b="1" i="1" u="sng" spc="-10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</a:br>
            <a:r>
              <a:rPr sz="1200" b="1" i="1" u="sng" spc="49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и</a:t>
            </a:r>
            <a:r>
              <a:rPr sz="1200" b="1" i="1" u="sng" spc="-105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sz="1200" b="1" i="1" u="sng" spc="34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боле</a:t>
            </a:r>
            <a:r>
              <a:rPr sz="1200" b="1" i="1" u="sng" spc="3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е</a:t>
            </a:r>
            <a:r>
              <a:rPr sz="1200" b="1" i="1" u="sng" spc="-109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sz="1200" b="1" i="1" u="sng" spc="1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учебны</a:t>
            </a:r>
            <a:r>
              <a:rPr sz="1200" b="1" i="1" u="sng" spc="-68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х</a:t>
            </a:r>
            <a:r>
              <a:rPr sz="1200" b="1" i="1" u="sng" spc="-124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sz="1200" b="1" i="1" u="sng" spc="56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пр</a:t>
            </a:r>
            <a:r>
              <a:rPr sz="1200" b="1" i="1" u="sng" spc="34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едме</a:t>
            </a:r>
            <a:r>
              <a:rPr sz="1200" b="1" i="1" u="sng" spc="19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т</a:t>
            </a:r>
            <a:r>
              <a:rPr sz="1200" b="1" i="1" u="sng" spc="23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ов </a:t>
            </a:r>
            <a:r>
              <a:rPr sz="1200" b="1" i="1" spc="15" dirty="0">
                <a:solidFill>
                  <a:srgbClr val="FF0000"/>
                </a:solidFill>
                <a:cs typeface="Verdana"/>
              </a:rPr>
              <a:t> </a:t>
            </a:r>
            <a:r>
              <a:rPr sz="1200" b="1" i="1" u="sng" spc="38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н</a:t>
            </a:r>
            <a:r>
              <a:rPr sz="1200" b="1" i="1" u="sng" spc="94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а</a:t>
            </a:r>
            <a:r>
              <a:rPr sz="1200" b="1" i="1" u="sng" spc="-105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sz="1200" b="1" i="1" u="sng" spc="1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углубле</a:t>
            </a:r>
            <a:r>
              <a:rPr sz="1200" b="1" i="1" u="sng" spc="4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н</a:t>
            </a:r>
            <a:r>
              <a:rPr sz="1200" b="1" i="1" u="sng" spc="30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н</a:t>
            </a:r>
            <a:r>
              <a:rPr sz="1200" b="1" i="1" u="sng" spc="38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о</a:t>
            </a:r>
            <a:r>
              <a:rPr sz="1200" b="1" i="1" u="sng" spc="98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м</a:t>
            </a:r>
            <a:r>
              <a:rPr sz="1200" b="1" i="1" u="sng" spc="-135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 </a:t>
            </a:r>
            <a:r>
              <a:rPr sz="1200" b="1" i="1" u="sng" spc="26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ур</a:t>
            </a:r>
            <a:r>
              <a:rPr sz="1200" b="1" i="1" u="sng" spc="23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о</a:t>
            </a:r>
            <a:r>
              <a:rPr sz="1200" b="1" i="1" u="sng" spc="26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cs typeface="Verdana"/>
              </a:rPr>
              <a:t>вне</a:t>
            </a:r>
            <a:endParaRPr sz="1200" b="1" dirty="0">
              <a:solidFill>
                <a:srgbClr val="FF0000"/>
              </a:solidFill>
              <a:cs typeface="Verdana"/>
            </a:endParaRPr>
          </a:p>
        </p:txBody>
      </p:sp>
      <p:sp>
        <p:nvSpPr>
          <p:cNvPr id="31" name="Прямоугольник 5"/>
          <p:cNvSpPr>
            <a:spLocks noChangeArrowheads="1"/>
          </p:cNvSpPr>
          <p:nvPr/>
        </p:nvSpPr>
        <p:spPr bwMode="auto">
          <a:xfrm>
            <a:off x="975206" y="1276772"/>
            <a:ext cx="18680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lang="ru-RU" sz="2000" b="1" dirty="0"/>
              <a:t>ФОП НОО</a:t>
            </a:r>
          </a:p>
        </p:txBody>
      </p:sp>
      <p:sp>
        <p:nvSpPr>
          <p:cNvPr id="32" name="Line 3"/>
          <p:cNvSpPr/>
          <p:nvPr/>
        </p:nvSpPr>
        <p:spPr>
          <a:xfrm>
            <a:off x="729738" y="1110938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3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493905" y="1268760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1018997" y="1671078"/>
            <a:ext cx="7526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b="1" i="1" dirty="0"/>
              <a:t>5 вариантов федерального учебного плана</a:t>
            </a:r>
            <a:br>
              <a:rPr lang="ru-RU" b="1" i="1" dirty="0"/>
            </a:br>
            <a:r>
              <a:rPr lang="ru-RU" dirty="0"/>
              <a:t>с учетом режима работы  школы, языка обучения,  возможности изучения  родного языка/родной  литературы</a:t>
            </a:r>
          </a:p>
        </p:txBody>
      </p:sp>
      <p:sp>
        <p:nvSpPr>
          <p:cNvPr id="34" name="Прямоугольник 5"/>
          <p:cNvSpPr>
            <a:spLocks noChangeArrowheads="1"/>
          </p:cNvSpPr>
          <p:nvPr/>
        </p:nvSpPr>
        <p:spPr bwMode="auto">
          <a:xfrm>
            <a:off x="995552" y="2584227"/>
            <a:ext cx="18680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lang="ru-RU" sz="2000" b="1" dirty="0"/>
              <a:t>ФОП ООО</a:t>
            </a:r>
          </a:p>
        </p:txBody>
      </p:sp>
      <p:pic>
        <p:nvPicPr>
          <p:cNvPr id="35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4251" y="2576215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36" name="Прямоугольник 35"/>
          <p:cNvSpPr/>
          <p:nvPr/>
        </p:nvSpPr>
        <p:spPr>
          <a:xfrm>
            <a:off x="1018996" y="2976873"/>
            <a:ext cx="75268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b="1" i="1" dirty="0"/>
              <a:t>6 вариантов федерального учебного плана</a:t>
            </a:r>
            <a:br>
              <a:rPr lang="ru-RU" b="1" i="1" dirty="0"/>
            </a:br>
            <a:r>
              <a:rPr lang="ru-RU" dirty="0"/>
              <a:t>с учетом режима работы  школы, изучения второго  иностранного языка,  родного языка/родной  литературы</a:t>
            </a:r>
          </a:p>
        </p:txBody>
      </p:sp>
      <p:sp>
        <p:nvSpPr>
          <p:cNvPr id="37" name="Прямоугольник 5"/>
          <p:cNvSpPr>
            <a:spLocks noChangeArrowheads="1"/>
          </p:cNvSpPr>
          <p:nvPr/>
        </p:nvSpPr>
        <p:spPr bwMode="auto">
          <a:xfrm>
            <a:off x="996856" y="4062831"/>
            <a:ext cx="186800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defRPr/>
            </a:pPr>
            <a:r>
              <a:rPr lang="ru-RU" sz="2000" b="1" dirty="0"/>
              <a:t>ФОП СОО</a:t>
            </a:r>
          </a:p>
        </p:txBody>
      </p:sp>
      <p:pic>
        <p:nvPicPr>
          <p:cNvPr id="38" name="Picture 8"/>
          <p:cNvPicPr/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/>
        </p:blipFill>
        <p:spPr>
          <a:xfrm>
            <a:off x="515555" y="4054819"/>
            <a:ext cx="423529" cy="4235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sp>
        <p:nvSpPr>
          <p:cNvPr id="39" name="Прямоугольник 38"/>
          <p:cNvSpPr/>
          <p:nvPr/>
        </p:nvSpPr>
        <p:spPr>
          <a:xfrm>
            <a:off x="1020300" y="4455477"/>
            <a:ext cx="75268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ru-RU" b="1" i="1" dirty="0"/>
              <a:t>19 вариантов федерального учебного плана</a:t>
            </a:r>
            <a:br>
              <a:rPr lang="ru-RU" b="1" i="1" dirty="0"/>
            </a:br>
            <a:r>
              <a:rPr lang="ru-RU" dirty="0"/>
              <a:t>от 2 до 7 вариантов –  для каждого профиля  обучения</a:t>
            </a:r>
          </a:p>
        </p:txBody>
      </p:sp>
      <p:sp>
        <p:nvSpPr>
          <p:cNvPr id="17" name="CustomShape 5"/>
          <p:cNvSpPr/>
          <p:nvPr/>
        </p:nvSpPr>
        <p:spPr>
          <a:xfrm>
            <a:off x="8579146" y="6547680"/>
            <a:ext cx="635760" cy="310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ru-RU" sz="1000" spc="-1" dirty="0">
                <a:solidFill>
                  <a:srgbClr val="000000"/>
                </a:solidFill>
                <a:latin typeface="Verdana"/>
                <a:ea typeface="Verdana"/>
              </a:rPr>
              <a:t>9</a:t>
            </a:r>
            <a:endParaRPr lang="ru-RU" sz="1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0937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18666</TotalTime>
  <Words>1289</Words>
  <Application>Microsoft Office PowerPoint</Application>
  <PresentationFormat>Экран (4:3)</PresentationFormat>
  <Paragraphs>231</Paragraphs>
  <Slides>14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Arial</vt:lpstr>
      <vt:lpstr>Calibri</vt:lpstr>
      <vt:lpstr>Calibri Light</vt:lpstr>
      <vt:lpstr>DejaVu Sans</vt:lpstr>
      <vt:lpstr>Microsoft Sans Serif</vt:lpstr>
      <vt:lpstr>Roboto</vt:lpstr>
      <vt:lpstr>Symbol</vt:lpstr>
      <vt:lpstr>Tahoma</vt:lpstr>
      <vt:lpstr>Times New Roman</vt:lpstr>
      <vt:lpstr>Trebuchet MS</vt:lpstr>
      <vt:lpstr>Verdana</vt:lpstr>
      <vt:lpstr>Wingdings</vt:lpstr>
      <vt:lpstr>Office Theme</vt:lpstr>
      <vt:lpstr>Презентация PowerPoint</vt:lpstr>
      <vt:lpstr>Презентация PowerPoint</vt:lpstr>
      <vt:lpstr>Введение обновлённых ФГОС</vt:lpstr>
      <vt:lpstr>Презентация PowerPoint</vt:lpstr>
      <vt:lpstr>Презентация PowerPoint</vt:lpstr>
      <vt:lpstr>О введении ФООП</vt:lpstr>
      <vt:lpstr>О структуре и содержании</vt:lpstr>
      <vt:lpstr>Федеральные основные  общеобразовательные программы</vt:lpstr>
      <vt:lpstr>ФООП НОО, ООО и СОО</vt:lpstr>
      <vt:lpstr>Презентация PowerPoint</vt:lpstr>
      <vt:lpstr>Презентация PowerPoint</vt:lpstr>
      <vt:lpstr>Презентация PowerPoint</vt:lpstr>
      <vt:lpstr>Ключевые организационно-управленческие задачи  (в соответствии с Дорожной картой)</vt:lpstr>
      <vt:lpstr>Ключевые организационно-управленческие задачи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современной семьи</dc:title>
  <dc:creator>Vladimir</dc:creator>
  <cp:lastModifiedBy>Поварова Ирина Николаевна</cp:lastModifiedBy>
  <cp:revision>1717</cp:revision>
  <cp:lastPrinted>2023-02-22T11:30:21Z</cp:lastPrinted>
  <dcterms:created xsi:type="dcterms:W3CDTF">2007-02-19T18:58:48Z</dcterms:created>
  <dcterms:modified xsi:type="dcterms:W3CDTF">2023-03-02T10:53:02Z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6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7</vt:i4>
  </property>
</Properties>
</file>